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80" r:id="rId4"/>
    <p:sldId id="257" r:id="rId5"/>
    <p:sldId id="259" r:id="rId6"/>
    <p:sldId id="265" r:id="rId7"/>
    <p:sldId id="279" r:id="rId8"/>
    <p:sldId id="266" r:id="rId9"/>
    <p:sldId id="281" r:id="rId10"/>
    <p:sldId id="291" r:id="rId11"/>
    <p:sldId id="292" r:id="rId12"/>
    <p:sldId id="260" r:id="rId13"/>
    <p:sldId id="267" r:id="rId14"/>
    <p:sldId id="288" r:id="rId15"/>
    <p:sldId id="261" r:id="rId16"/>
    <p:sldId id="262" r:id="rId17"/>
    <p:sldId id="268" r:id="rId18"/>
    <p:sldId id="263" r:id="rId19"/>
    <p:sldId id="264" r:id="rId20"/>
    <p:sldId id="272" r:id="rId21"/>
    <p:sldId id="273" r:id="rId22"/>
    <p:sldId id="274" r:id="rId23"/>
    <p:sldId id="275" r:id="rId24"/>
    <p:sldId id="282" r:id="rId25"/>
    <p:sldId id="276" r:id="rId26"/>
    <p:sldId id="283" r:id="rId27"/>
    <p:sldId id="289" r:id="rId28"/>
    <p:sldId id="290" r:id="rId29"/>
    <p:sldId id="269" r:id="rId30"/>
    <p:sldId id="270"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0" autoAdjust="0"/>
  </p:normalViewPr>
  <p:slideViewPr>
    <p:cSldViewPr snapToGrid="0" showGuides="1">
      <p:cViewPr varScale="1">
        <p:scale>
          <a:sx n="77" d="100"/>
          <a:sy n="77" d="100"/>
        </p:scale>
        <p:origin x="258" y="54"/>
      </p:cViewPr>
      <p:guideLst>
        <p:guide orient="horz" pos="43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ECF34-C9D4-4E12-B62A-D2153B181079}"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A0F2A-A641-42DD-9C42-FDC3FA9D9BA0}" type="slidenum">
              <a:rPr lang="en-GB" smtClean="0"/>
              <a:t>‹#›</a:t>
            </a:fld>
            <a:endParaRPr lang="en-GB"/>
          </a:p>
        </p:txBody>
      </p:sp>
    </p:spTree>
    <p:extLst>
      <p:ext uri="{BB962C8B-B14F-4D97-AF65-F5344CB8AC3E}">
        <p14:creationId xmlns:p14="http://schemas.microsoft.com/office/powerpoint/2010/main" val="401509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is everyone doing, my name is Andy and I am a fourth year PhD student in Cristobal </a:t>
            </a:r>
            <a:r>
              <a:rPr lang="en-GB" dirty="0" err="1"/>
              <a:t>Uauy’s</a:t>
            </a:r>
            <a:r>
              <a:rPr lang="en-GB" dirty="0"/>
              <a:t> lab. </a:t>
            </a:r>
          </a:p>
          <a:p>
            <a:r>
              <a:rPr lang="en-GB" dirty="0"/>
              <a:t>Very honoured to have the opportunity to speak at this session today and be in Sfax. It is such a beautiful country and the seafood is amazing.</a:t>
            </a:r>
          </a:p>
          <a:p>
            <a:r>
              <a:rPr lang="en-GB" dirty="0"/>
              <a:t>In this session, I will introduce and provide some general guidelines on genome-wide association studies and shared some of my experience when I was doing it. </a:t>
            </a:r>
          </a:p>
          <a:p>
            <a:r>
              <a:rPr lang="en-GB" dirty="0"/>
              <a:t>Based on the survey, many of you already have experience with some GWAS, so please do add on anything if you think I have missed anything and I encourage you to ask question. </a:t>
            </a:r>
          </a:p>
        </p:txBody>
      </p:sp>
      <p:sp>
        <p:nvSpPr>
          <p:cNvPr id="4" name="Slide Number Placeholder 3"/>
          <p:cNvSpPr>
            <a:spLocks noGrp="1"/>
          </p:cNvSpPr>
          <p:nvPr>
            <p:ph type="sldNum" sz="quarter" idx="5"/>
          </p:nvPr>
        </p:nvSpPr>
        <p:spPr/>
        <p:txBody>
          <a:bodyPr/>
          <a:lstStyle/>
          <a:p>
            <a:fld id="{C6BA0F2A-A641-42DD-9C42-FDC3FA9D9BA0}" type="slidenum">
              <a:rPr lang="en-GB" smtClean="0"/>
              <a:t>1</a:t>
            </a:fld>
            <a:endParaRPr lang="en-GB"/>
          </a:p>
        </p:txBody>
      </p:sp>
    </p:spTree>
    <p:extLst>
      <p:ext uri="{BB962C8B-B14F-4D97-AF65-F5344CB8AC3E}">
        <p14:creationId xmlns:p14="http://schemas.microsoft.com/office/powerpoint/2010/main" val="363292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Abiotic stress tolerance, drought stress.. Lack of rain at the beginning of the season, lack of rain later on.</a:t>
            </a:r>
          </a:p>
          <a:p>
            <a:r>
              <a:rPr lang="en-GB" dirty="0"/>
              <a:t>Similarly, I also used to work on abiotic stress tolerance specifically winter </a:t>
            </a:r>
            <a:r>
              <a:rPr lang="en-GB" dirty="0" err="1"/>
              <a:t>surivial</a:t>
            </a:r>
            <a:r>
              <a:rPr lang="en-GB" dirty="0"/>
              <a:t>.</a:t>
            </a:r>
          </a:p>
        </p:txBody>
      </p:sp>
      <p:sp>
        <p:nvSpPr>
          <p:cNvPr id="4" name="Slide Number Placeholder 3"/>
          <p:cNvSpPr>
            <a:spLocks noGrp="1"/>
          </p:cNvSpPr>
          <p:nvPr>
            <p:ph type="sldNum" sz="quarter" idx="5"/>
          </p:nvPr>
        </p:nvSpPr>
        <p:spPr/>
        <p:txBody>
          <a:bodyPr/>
          <a:lstStyle/>
          <a:p>
            <a:fld id="{C6BA0F2A-A641-42DD-9C42-FDC3FA9D9BA0}" type="slidenum">
              <a:rPr lang="en-GB" smtClean="0"/>
              <a:t>10</a:t>
            </a:fld>
            <a:endParaRPr lang="en-GB"/>
          </a:p>
        </p:txBody>
      </p:sp>
    </p:spTree>
    <p:extLst>
      <p:ext uri="{BB962C8B-B14F-4D97-AF65-F5344CB8AC3E}">
        <p14:creationId xmlns:p14="http://schemas.microsoft.com/office/powerpoint/2010/main" val="240578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will briefly go over some of the underlying statistical idea behind GWAS. It is not my specialty but a general understanding of the statistical model will help you understand the strength and perhaps also the weakness and limitation of the method</a:t>
            </a:r>
          </a:p>
          <a:p>
            <a:r>
              <a:rPr lang="en-GB" dirty="0"/>
              <a:t>At the very beginning of GWAS, you can think of it as a T-test, so you will testing whether the </a:t>
            </a:r>
            <a:r>
              <a:rPr lang="en-GB" dirty="0" err="1"/>
              <a:t>accesstions</a:t>
            </a:r>
            <a:r>
              <a:rPr lang="en-GB" dirty="0"/>
              <a:t> that have A in this phenotype are taller than the accession that have G. and in this case AA is shorter than GG. Then this would be a significant marker-trait </a:t>
            </a:r>
            <a:r>
              <a:rPr lang="en-GB" dirty="0" err="1"/>
              <a:t>assosciation</a:t>
            </a:r>
            <a:r>
              <a:rPr lang="en-GB" dirty="0"/>
              <a:t>.</a:t>
            </a:r>
          </a:p>
          <a:p>
            <a:r>
              <a:rPr lang="en-GB" dirty="0"/>
              <a:t>Now when we perform a t-test, we usually have what we called a </a:t>
            </a:r>
            <a:r>
              <a:rPr lang="en-GB" dirty="0" err="1"/>
              <a:t>statsticaly</a:t>
            </a:r>
            <a:r>
              <a:rPr lang="en-GB" dirty="0"/>
              <a:t> significant value P value more or less the </a:t>
            </a:r>
            <a:r>
              <a:rPr lang="en-GB" b="0" i="0" dirty="0">
                <a:solidFill>
                  <a:srgbClr val="374151"/>
                </a:solidFill>
                <a:effectLst/>
                <a:latin typeface="Söhne"/>
              </a:rPr>
              <a:t>likelihood of getting a result that is as extreme as the one you observed, given that there is no true difference or relationship between the variables being compared.</a:t>
            </a:r>
          </a:p>
          <a:p>
            <a:r>
              <a:rPr lang="en-GB" b="0" i="0" dirty="0">
                <a:solidFill>
                  <a:srgbClr val="374151"/>
                </a:solidFill>
                <a:effectLst/>
                <a:latin typeface="Söhne"/>
              </a:rPr>
              <a:t>So lets assume your p-value is set at 0.05, but if you have 90 K </a:t>
            </a:r>
            <a:r>
              <a:rPr lang="en-GB" b="0" i="0" dirty="0" err="1">
                <a:solidFill>
                  <a:srgbClr val="374151"/>
                </a:solidFill>
                <a:effectLst/>
                <a:latin typeface="Söhne"/>
              </a:rPr>
              <a:t>snp</a:t>
            </a:r>
            <a:r>
              <a:rPr lang="en-GB" b="0" i="0" dirty="0">
                <a:solidFill>
                  <a:srgbClr val="374151"/>
                </a:solidFill>
                <a:effectLst/>
                <a:latin typeface="Söhne"/>
              </a:rPr>
              <a:t> marker, just by chance alone, 4500 of these marker will be associated with your trait of interest.</a:t>
            </a:r>
          </a:p>
          <a:p>
            <a:r>
              <a:rPr lang="en-GB" b="0" i="0" dirty="0">
                <a:solidFill>
                  <a:srgbClr val="374151"/>
                </a:solidFill>
                <a:effectLst/>
                <a:latin typeface="Söhne"/>
              </a:rPr>
              <a:t>Also this naïve model of t test does not </a:t>
            </a:r>
            <a:r>
              <a:rPr lang="en-GB" b="0" i="0" dirty="0" err="1">
                <a:solidFill>
                  <a:srgbClr val="374151"/>
                </a:solidFill>
                <a:effectLst/>
                <a:latin typeface="Söhne"/>
              </a:rPr>
              <a:t>adrdress</a:t>
            </a:r>
            <a:r>
              <a:rPr lang="en-GB" b="0" i="0" dirty="0">
                <a:solidFill>
                  <a:srgbClr val="374151"/>
                </a:solidFill>
                <a:effectLst/>
                <a:latin typeface="Söhne"/>
              </a:rPr>
              <a:t> the genetic background of the population which more often than not will also give you false positive.</a:t>
            </a:r>
          </a:p>
          <a:p>
            <a:endParaRPr lang="en-GB" dirty="0"/>
          </a:p>
          <a:p>
            <a:r>
              <a:rPr lang="en-GB" dirty="0"/>
              <a:t> </a:t>
            </a:r>
          </a:p>
        </p:txBody>
      </p:sp>
      <p:sp>
        <p:nvSpPr>
          <p:cNvPr id="4" name="Slide Number Placeholder 3"/>
          <p:cNvSpPr>
            <a:spLocks noGrp="1"/>
          </p:cNvSpPr>
          <p:nvPr>
            <p:ph type="sldNum" sz="quarter" idx="5"/>
          </p:nvPr>
        </p:nvSpPr>
        <p:spPr/>
        <p:txBody>
          <a:bodyPr/>
          <a:lstStyle/>
          <a:p>
            <a:fld id="{C6BA0F2A-A641-42DD-9C42-FDC3FA9D9BA0}" type="slidenum">
              <a:rPr lang="en-GB" smtClean="0"/>
              <a:t>12</a:t>
            </a:fld>
            <a:endParaRPr lang="en-GB"/>
          </a:p>
        </p:txBody>
      </p:sp>
    </p:spTree>
    <p:extLst>
      <p:ext uri="{BB962C8B-B14F-4D97-AF65-F5344CB8AC3E}">
        <p14:creationId xmlns:p14="http://schemas.microsoft.com/office/powerpoint/2010/main" val="397516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Population structure and false positive:</a:t>
            </a:r>
          </a:p>
          <a:p>
            <a:r>
              <a:rPr lang="en-GB" b="0" i="0" dirty="0">
                <a:solidFill>
                  <a:srgbClr val="202122"/>
                </a:solidFill>
                <a:effectLst/>
                <a:latin typeface="Arial" panose="020B0604020202020204" pitchFamily="34" charset="0"/>
              </a:rPr>
              <a:t>Population structure refer to the presence of subpopulation within a </a:t>
            </a:r>
            <a:r>
              <a:rPr lang="en-GB" b="0" i="0" dirty="0">
                <a:solidFill>
                  <a:srgbClr val="374151"/>
                </a:solidFill>
                <a:effectLst/>
                <a:latin typeface="Söhne"/>
              </a:rPr>
              <a:t>larger population that are genetically distinct from each other. This can be caused by factors such as geographic isolation, migration and more. Population structure is important because it affect the distribution of genetic variation that can lead to spurious association with traits.</a:t>
            </a:r>
          </a:p>
          <a:p>
            <a:r>
              <a:rPr lang="en-GB" b="0" i="0" dirty="0">
                <a:solidFill>
                  <a:srgbClr val="374151"/>
                </a:solidFill>
                <a:effectLst/>
                <a:latin typeface="Söhne"/>
              </a:rPr>
              <a:t>Human for example, European in general can tolerate lactose, they can drink milk, but they also have higher percentage of people with blue eyes. </a:t>
            </a:r>
          </a:p>
          <a:p>
            <a:r>
              <a:rPr lang="en-GB" b="0" i="0" dirty="0">
                <a:solidFill>
                  <a:srgbClr val="374151"/>
                </a:solidFill>
                <a:effectLst/>
                <a:latin typeface="Söhne"/>
              </a:rPr>
              <a:t>So lets say for example I am performing GWAS for tolerance towards lactose, I will likely identify an association at genetic region that control eye </a:t>
            </a:r>
            <a:r>
              <a:rPr lang="en-GB" b="0" i="0" dirty="0" err="1">
                <a:solidFill>
                  <a:srgbClr val="374151"/>
                </a:solidFill>
                <a:effectLst/>
                <a:latin typeface="Söhne"/>
              </a:rPr>
              <a:t>color</a:t>
            </a:r>
            <a:r>
              <a:rPr lang="en-GB" b="0" i="0" dirty="0">
                <a:solidFill>
                  <a:srgbClr val="374151"/>
                </a:solidFill>
                <a:effectLst/>
                <a:latin typeface="Söhne"/>
              </a:rPr>
              <a:t>. And that is just because in this subpopulation, there is higher frequency for eye </a:t>
            </a:r>
            <a:r>
              <a:rPr lang="en-GB" b="0" i="0" dirty="0" err="1">
                <a:solidFill>
                  <a:srgbClr val="374151"/>
                </a:solidFill>
                <a:effectLst/>
                <a:latin typeface="Söhne"/>
              </a:rPr>
              <a:t>color</a:t>
            </a:r>
            <a:r>
              <a:rPr lang="en-GB" b="0" i="0" dirty="0">
                <a:solidFill>
                  <a:srgbClr val="374151"/>
                </a:solidFill>
                <a:effectLst/>
                <a:latin typeface="Söhne"/>
              </a:rPr>
              <a:t> and tolerance towards milk</a:t>
            </a:r>
          </a:p>
          <a:p>
            <a:endParaRPr lang="en-GB" b="0" i="0" dirty="0">
              <a:solidFill>
                <a:srgbClr val="374151"/>
              </a:solidFill>
              <a:effectLst/>
              <a:latin typeface="Söhne"/>
            </a:endParaRPr>
          </a:p>
          <a:p>
            <a:r>
              <a:rPr lang="en-GB" b="0" i="0" dirty="0">
                <a:solidFill>
                  <a:srgbClr val="202122"/>
                </a:solidFill>
                <a:effectLst/>
                <a:latin typeface="Arial" panose="020B0604020202020204" pitchFamily="34" charset="0"/>
              </a:rPr>
              <a:t>Genetic variants do not necessarily cause change in the phenotype we are interested in.</a:t>
            </a:r>
          </a:p>
          <a:p>
            <a:endParaRPr lang="en-GB" b="0" i="0" dirty="0">
              <a:solidFill>
                <a:srgbClr val="202122"/>
              </a:solidFill>
              <a:effectLst/>
              <a:latin typeface="Arial" panose="020B0604020202020204" pitchFamily="34" charset="0"/>
            </a:endParaRPr>
          </a:p>
          <a:p>
            <a:r>
              <a:rPr lang="en-GB" b="0" i="0" dirty="0">
                <a:solidFill>
                  <a:srgbClr val="333333"/>
                </a:solidFill>
                <a:effectLst/>
                <a:latin typeface="Open Sans" panose="020B0606030504020204" pitchFamily="34" charset="0"/>
              </a:rPr>
              <a:t>The terminology two-row vs. six-row is derived from the physical morphology of two different types of barley. A single gene out of roughly 30,000 in barley causes the development of either two or six kernels consecutively along the barleys head. Both types have alternating sets of three spikelets,, however in two-row barleys only the central spikelets are fertile and develop seed creating a flat shaped head. Six-row types have a rounded head appearance with all six kernels developing.</a:t>
            </a:r>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13</a:t>
            </a:fld>
            <a:endParaRPr lang="en-GB"/>
          </a:p>
        </p:txBody>
      </p:sp>
    </p:spTree>
    <p:extLst>
      <p:ext uri="{BB962C8B-B14F-4D97-AF65-F5344CB8AC3E}">
        <p14:creationId xmlns:p14="http://schemas.microsoft.com/office/powerpoint/2010/main" val="143141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here</a:t>
            </a:r>
          </a:p>
        </p:txBody>
      </p:sp>
      <p:sp>
        <p:nvSpPr>
          <p:cNvPr id="4" name="Slide Number Placeholder 3"/>
          <p:cNvSpPr>
            <a:spLocks noGrp="1"/>
          </p:cNvSpPr>
          <p:nvPr>
            <p:ph type="sldNum" sz="quarter" idx="5"/>
          </p:nvPr>
        </p:nvSpPr>
        <p:spPr/>
        <p:txBody>
          <a:bodyPr/>
          <a:lstStyle/>
          <a:p>
            <a:fld id="{C6BA0F2A-A641-42DD-9C42-FDC3FA9D9BA0}" type="slidenum">
              <a:rPr lang="en-GB" smtClean="0"/>
              <a:t>14</a:t>
            </a:fld>
            <a:endParaRPr lang="en-GB"/>
          </a:p>
        </p:txBody>
      </p:sp>
    </p:spTree>
    <p:extLst>
      <p:ext uri="{BB962C8B-B14F-4D97-AF65-F5344CB8AC3E}">
        <p14:creationId xmlns:p14="http://schemas.microsoft.com/office/powerpoint/2010/main" val="62685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74151"/>
                </a:solidFill>
                <a:effectLst/>
                <a:latin typeface="Söhne"/>
              </a:rPr>
              <a:t>Kinship refers to the degree of relatedness between individuals within a population, typically based on their genetic similarity. This can be measured using genetic markers such as single nucleotide polymorphisms (SNPs). Kinship is important in genetic analysis because it can affect the statistical power of genetic association studies and influence the interpretation of results. For example, kinship can lead to false positive results in association studies if individuals are more likely to share both genetic variants and traits due to their relatedness.</a:t>
            </a:r>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15</a:t>
            </a:fld>
            <a:endParaRPr lang="en-GB"/>
          </a:p>
        </p:txBody>
      </p:sp>
    </p:spTree>
    <p:extLst>
      <p:ext uri="{BB962C8B-B14F-4D97-AF65-F5344CB8AC3E}">
        <p14:creationId xmlns:p14="http://schemas.microsoft.com/office/powerpoint/2010/main" val="274380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statistical model then want to account for this</a:t>
            </a:r>
          </a:p>
          <a:p>
            <a:r>
              <a:rPr lang="en-GB" dirty="0"/>
              <a:t>Essentially, the model is asking, if we account for population structure: which in literature is referred to as Q and if we account for kinship. Does the SNP marker have a significant effect on what you </a:t>
            </a:r>
            <a:r>
              <a:rPr lang="en-GB" dirty="0" err="1"/>
              <a:t>obeserved</a:t>
            </a:r>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16</a:t>
            </a:fld>
            <a:endParaRPr lang="en-GB"/>
          </a:p>
        </p:txBody>
      </p:sp>
    </p:spTree>
    <p:extLst>
      <p:ext uri="{BB962C8B-B14F-4D97-AF65-F5344CB8AC3E}">
        <p14:creationId xmlns:p14="http://schemas.microsoft.com/office/powerpoint/2010/main" val="121373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Harding"/>
              </a:rPr>
              <a:t>Under the expectation that random SNPs are unlinked to the polymorphisms controlling these traits (H</a:t>
            </a:r>
            <a:r>
              <a:rPr lang="en-GB" b="0" i="0" baseline="-25000" dirty="0">
                <a:solidFill>
                  <a:srgbClr val="222222"/>
                </a:solidFill>
                <a:effectLst/>
                <a:latin typeface="Harding"/>
              </a:rPr>
              <a:t>0</a:t>
            </a:r>
            <a:r>
              <a:rPr lang="en-GB" b="0" i="0" dirty="0">
                <a:solidFill>
                  <a:srgbClr val="222222"/>
                </a:solidFill>
                <a:effectLst/>
                <a:latin typeface="Harding"/>
              </a:rPr>
              <a:t>: no SNP effect), approaches that appropriately control for type I errors should show a uniform distribution of </a:t>
            </a:r>
            <a:r>
              <a:rPr lang="en-GB" b="0" i="1" dirty="0">
                <a:solidFill>
                  <a:srgbClr val="222222"/>
                </a:solidFill>
                <a:effectLst/>
                <a:latin typeface="Harding"/>
              </a:rPr>
              <a:t>P</a:t>
            </a:r>
            <a:r>
              <a:rPr lang="en-GB" b="0" i="0" dirty="0">
                <a:solidFill>
                  <a:srgbClr val="222222"/>
                </a:solidFill>
                <a:effectLst/>
                <a:latin typeface="Harding"/>
              </a:rPr>
              <a:t> values (a diagonal line in these cumulative plots). T</a:t>
            </a:r>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17</a:t>
            </a:fld>
            <a:endParaRPr lang="en-GB"/>
          </a:p>
        </p:txBody>
      </p:sp>
    </p:spTree>
    <p:extLst>
      <p:ext uri="{BB962C8B-B14F-4D97-AF65-F5344CB8AC3E}">
        <p14:creationId xmlns:p14="http://schemas.microsoft.com/office/powerpoint/2010/main" val="337684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here</a:t>
            </a:r>
          </a:p>
        </p:txBody>
      </p:sp>
      <p:sp>
        <p:nvSpPr>
          <p:cNvPr id="4" name="Slide Number Placeholder 3"/>
          <p:cNvSpPr>
            <a:spLocks noGrp="1"/>
          </p:cNvSpPr>
          <p:nvPr>
            <p:ph type="sldNum" sz="quarter" idx="5"/>
          </p:nvPr>
        </p:nvSpPr>
        <p:spPr/>
        <p:txBody>
          <a:bodyPr/>
          <a:lstStyle/>
          <a:p>
            <a:fld id="{C6BA0F2A-A641-42DD-9C42-FDC3FA9D9BA0}" type="slidenum">
              <a:rPr lang="en-GB" smtClean="0"/>
              <a:t>18</a:t>
            </a:fld>
            <a:endParaRPr lang="en-GB"/>
          </a:p>
        </p:txBody>
      </p:sp>
    </p:spTree>
    <p:extLst>
      <p:ext uri="{BB962C8B-B14F-4D97-AF65-F5344CB8AC3E}">
        <p14:creationId xmlns:p14="http://schemas.microsoft.com/office/powerpoint/2010/main" val="85267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to deal with loci with minor allele frequency (low sample size, more false positive). They have would have smaller p value, but lower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Synthetic association: the causal gene is sometimes located away from the GWAS peaks, Sorghum shuttle one 1. This can be because of many reasons, one of them is because that there are multiple allele leading to the phenotype.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cause non shattering, just by chance alone the G at the SNP marker is more closely linked to the trait even though it is non causal. So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2,2 kb association, mutation effect splicing.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only genotype the SNP.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GWAS </a:t>
            </a:r>
            <a:r>
              <a:rPr lang="en-GB" dirty="0" err="1"/>
              <a:t>snp</a:t>
            </a:r>
            <a:r>
              <a:rPr lang="en-GB" dirty="0"/>
              <a:t> is not </a:t>
            </a:r>
            <a:r>
              <a:rPr lang="en-GB" dirty="0" err="1"/>
              <a:t>guranteeded</a:t>
            </a:r>
            <a:r>
              <a:rPr lang="en-GB" dirty="0"/>
              <a:t> to be causal</a:t>
            </a:r>
          </a:p>
          <a:p>
            <a:pPr rtl="0" fontAlgn="ctr">
              <a:spcBef>
                <a:spcPts val="0"/>
              </a:spcBef>
              <a:spcAft>
                <a:spcPts val="0"/>
              </a:spcAft>
              <a:buFont typeface="+mj-lt"/>
              <a:buAutoNum type="arabicPeriod"/>
            </a:pPr>
            <a:r>
              <a:rPr lang="en-GB" sz="1800" b="0" i="0" dirty="0">
                <a:effectLst/>
                <a:latin typeface="Calibri" panose="020F0502020204030204" pitchFamily="34" charset="0"/>
              </a:rPr>
              <a:t>Rare allele hypothesis: The rare and large effect causative variant is linked to a common marker. </a:t>
            </a:r>
            <a:br>
              <a:rPr lang="en-GB" sz="1800" b="0" i="0" dirty="0">
                <a:effectLst/>
                <a:latin typeface="Calibri" panose="020F0502020204030204" pitchFamily="34" charset="0"/>
              </a:rPr>
            </a:br>
            <a:r>
              <a:rPr lang="en-GB" sz="1800" b="0" i="0" dirty="0">
                <a:effectLst/>
                <a:latin typeface="Calibri" panose="020F0502020204030204" pitchFamily="34" charset="0"/>
              </a:rPr>
              <a:t>This explains the missing heritability, because the tagged marker can only explain a fraction of the trait variance</a:t>
            </a:r>
          </a:p>
          <a:p>
            <a:pPr rtl="0" fontAlgn="ctr">
              <a:spcBef>
                <a:spcPts val="0"/>
              </a:spcBef>
              <a:spcAft>
                <a:spcPts val="0"/>
              </a:spcAft>
              <a:buFont typeface="+mj-lt"/>
              <a:buAutoNum type="arabicPeriod"/>
            </a:pPr>
            <a:r>
              <a:rPr lang="en-GB" sz="1800" b="0" i="0" dirty="0">
                <a:effectLst/>
                <a:latin typeface="Calibri" panose="020F0502020204030204" pitchFamily="34" charset="0"/>
              </a:rPr>
              <a:t>Trait variation can be caused by multiple allele within one gene! Since mutation constantly generate new variant, multiple independent allele within one gene lead to the same phenotype should be possible. Haplotype and gene-based methodology can potentially bypass that</a:t>
            </a:r>
          </a:p>
          <a:p>
            <a:pPr marL="342900" marR="0">
              <a:spcBef>
                <a:spcPts val="0"/>
              </a:spcBef>
              <a:spcAft>
                <a:spcPts val="0"/>
              </a:spcAft>
            </a:pPr>
            <a:r>
              <a:rPr lang="en-GB" sz="1800" dirty="0">
                <a:effectLst/>
                <a:latin typeface="Calibri" panose="020F0502020204030204" pitchFamily="34" charset="0"/>
              </a:rPr>
              <a:t>Example: there are three causal </a:t>
            </a:r>
            <a:r>
              <a:rPr lang="en-GB" sz="1800" dirty="0" err="1">
                <a:effectLst/>
                <a:latin typeface="Calibri" panose="020F0502020204030204" pitchFamily="34" charset="0"/>
              </a:rPr>
              <a:t>snp</a:t>
            </a:r>
            <a:r>
              <a:rPr lang="en-GB" sz="1800" dirty="0">
                <a:effectLst/>
                <a:latin typeface="Calibri" panose="020F0502020204030204" pitchFamily="34" charset="0"/>
              </a:rPr>
              <a:t> (deletion and the missense mutation) that can lead to change to red to pink. The SNP is not causal but just by chance, it is linked to the phenotype. While the other causal ones are not as significantly associated because the allele is 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19</a:t>
            </a:fld>
            <a:endParaRPr lang="en-GB"/>
          </a:p>
        </p:txBody>
      </p:sp>
    </p:spTree>
    <p:extLst>
      <p:ext uri="{BB962C8B-B14F-4D97-AF65-F5344CB8AC3E}">
        <p14:creationId xmlns:p14="http://schemas.microsoft.com/office/powerpoint/2010/main" val="72744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 gold standard.</a:t>
            </a:r>
          </a:p>
          <a:p>
            <a:r>
              <a:rPr lang="en-GB" dirty="0"/>
              <a:t>In wheat sometimes we filtered out </a:t>
            </a:r>
            <a:r>
              <a:rPr lang="en-GB" dirty="0" err="1"/>
              <a:t>heterogzygosity</a:t>
            </a:r>
            <a:r>
              <a:rPr lang="en-GB" dirty="0"/>
              <a:t> rate</a:t>
            </a:r>
          </a:p>
        </p:txBody>
      </p:sp>
      <p:sp>
        <p:nvSpPr>
          <p:cNvPr id="4" name="Slide Number Placeholder 3"/>
          <p:cNvSpPr>
            <a:spLocks noGrp="1"/>
          </p:cNvSpPr>
          <p:nvPr>
            <p:ph type="sldNum" sz="quarter" idx="5"/>
          </p:nvPr>
        </p:nvSpPr>
        <p:spPr/>
        <p:txBody>
          <a:bodyPr/>
          <a:lstStyle/>
          <a:p>
            <a:fld id="{C6BA0F2A-A641-42DD-9C42-FDC3FA9D9BA0}" type="slidenum">
              <a:rPr lang="en-GB" smtClean="0"/>
              <a:t>20</a:t>
            </a:fld>
            <a:endParaRPr lang="en-GB"/>
          </a:p>
        </p:txBody>
      </p:sp>
    </p:spTree>
    <p:extLst>
      <p:ext uri="{BB962C8B-B14F-4D97-AF65-F5344CB8AC3E}">
        <p14:creationId xmlns:p14="http://schemas.microsoft.com/office/powerpoint/2010/main" val="32013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some of the objectives that we have today. We will go over some basic theory for GWAS.</a:t>
            </a:r>
          </a:p>
          <a:p>
            <a:r>
              <a:rPr lang="en-GB" dirty="0"/>
              <a:t>How to conduct GWAS and some of the software that might be useful</a:t>
            </a:r>
          </a:p>
          <a:p>
            <a:r>
              <a:rPr lang="en-GB" dirty="0"/>
              <a:t>How do you interpret GWAS, even if you personally do not do GWAS, it would nice to be able to interpret and understand the output from recent paper</a:t>
            </a:r>
          </a:p>
          <a:p>
            <a:r>
              <a:rPr lang="en-GB" dirty="0"/>
              <a:t>And also briefly talk about what is next, what can we do after GWAS and more.</a:t>
            </a:r>
          </a:p>
        </p:txBody>
      </p:sp>
      <p:sp>
        <p:nvSpPr>
          <p:cNvPr id="4" name="Slide Number Placeholder 3"/>
          <p:cNvSpPr>
            <a:spLocks noGrp="1"/>
          </p:cNvSpPr>
          <p:nvPr>
            <p:ph type="sldNum" sz="quarter" idx="5"/>
          </p:nvPr>
        </p:nvSpPr>
        <p:spPr/>
        <p:txBody>
          <a:bodyPr/>
          <a:lstStyle/>
          <a:p>
            <a:fld id="{C6BA0F2A-A641-42DD-9C42-FDC3FA9D9BA0}" type="slidenum">
              <a:rPr lang="en-GB" smtClean="0"/>
              <a:t>2</a:t>
            </a:fld>
            <a:endParaRPr lang="en-GB"/>
          </a:p>
        </p:txBody>
      </p:sp>
    </p:spTree>
    <p:extLst>
      <p:ext uri="{BB962C8B-B14F-4D97-AF65-F5344CB8AC3E}">
        <p14:creationId xmlns:p14="http://schemas.microsoft.com/office/powerpoint/2010/main" val="219085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21</a:t>
            </a:fld>
            <a:endParaRPr lang="en-GB"/>
          </a:p>
        </p:txBody>
      </p:sp>
    </p:spTree>
    <p:extLst>
      <p:ext uri="{BB962C8B-B14F-4D97-AF65-F5344CB8AC3E}">
        <p14:creationId xmlns:p14="http://schemas.microsoft.com/office/powerpoint/2010/main" val="131231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Pedegree</a:t>
            </a:r>
            <a:r>
              <a:rPr lang="en-GB" dirty="0"/>
              <a:t> information, most for animal studies</a:t>
            </a:r>
          </a:p>
        </p:txBody>
      </p:sp>
      <p:sp>
        <p:nvSpPr>
          <p:cNvPr id="4" name="Slide Number Placeholder 3"/>
          <p:cNvSpPr>
            <a:spLocks noGrp="1"/>
          </p:cNvSpPr>
          <p:nvPr>
            <p:ph type="sldNum" sz="quarter" idx="5"/>
          </p:nvPr>
        </p:nvSpPr>
        <p:spPr/>
        <p:txBody>
          <a:bodyPr/>
          <a:lstStyle/>
          <a:p>
            <a:fld id="{C6BA0F2A-A641-42DD-9C42-FDC3FA9D9BA0}" type="slidenum">
              <a:rPr lang="en-GB" smtClean="0"/>
              <a:t>22</a:t>
            </a:fld>
            <a:endParaRPr lang="en-GB"/>
          </a:p>
        </p:txBody>
      </p:sp>
    </p:spTree>
    <p:extLst>
      <p:ext uri="{BB962C8B-B14F-4D97-AF65-F5344CB8AC3E}">
        <p14:creationId xmlns:p14="http://schemas.microsoft.com/office/powerpoint/2010/main" val="2644247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23</a:t>
            </a:fld>
            <a:endParaRPr lang="en-GB"/>
          </a:p>
        </p:txBody>
      </p:sp>
    </p:spTree>
    <p:extLst>
      <p:ext uri="{BB962C8B-B14F-4D97-AF65-F5344CB8AC3E}">
        <p14:creationId xmlns:p14="http://schemas.microsoft.com/office/powerpoint/2010/main" val="295086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 output of GWAS. Some model will calculate the allele effect</a:t>
            </a:r>
          </a:p>
        </p:txBody>
      </p:sp>
      <p:sp>
        <p:nvSpPr>
          <p:cNvPr id="4" name="Slide Number Placeholder 3"/>
          <p:cNvSpPr>
            <a:spLocks noGrp="1"/>
          </p:cNvSpPr>
          <p:nvPr>
            <p:ph type="sldNum" sz="quarter" idx="5"/>
          </p:nvPr>
        </p:nvSpPr>
        <p:spPr/>
        <p:txBody>
          <a:bodyPr/>
          <a:lstStyle/>
          <a:p>
            <a:fld id="{C6BA0F2A-A641-42DD-9C42-FDC3FA9D9BA0}" type="slidenum">
              <a:rPr lang="en-GB" smtClean="0"/>
              <a:t>24</a:t>
            </a:fld>
            <a:endParaRPr lang="en-GB"/>
          </a:p>
        </p:txBody>
      </p:sp>
    </p:spTree>
    <p:extLst>
      <p:ext uri="{BB962C8B-B14F-4D97-AF65-F5344CB8AC3E}">
        <p14:creationId xmlns:p14="http://schemas.microsoft.com/office/powerpoint/2010/main" val="148863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Manhattan plot. Originally name after skyscraper.</a:t>
            </a:r>
          </a:p>
          <a:p>
            <a:endParaRPr lang="en-GB" dirty="0"/>
          </a:p>
          <a:p>
            <a:r>
              <a:rPr lang="en-GB" dirty="0"/>
              <a:t>Each datapoint is SNP marker, the higher it goes, the most significant association is</a:t>
            </a:r>
          </a:p>
        </p:txBody>
      </p:sp>
      <p:sp>
        <p:nvSpPr>
          <p:cNvPr id="4" name="Slide Number Placeholder 3"/>
          <p:cNvSpPr>
            <a:spLocks noGrp="1"/>
          </p:cNvSpPr>
          <p:nvPr>
            <p:ph type="sldNum" sz="quarter" idx="5"/>
          </p:nvPr>
        </p:nvSpPr>
        <p:spPr/>
        <p:txBody>
          <a:bodyPr/>
          <a:lstStyle/>
          <a:p>
            <a:fld id="{C6BA0F2A-A641-42DD-9C42-FDC3FA9D9BA0}" type="slidenum">
              <a:rPr lang="en-GB" smtClean="0"/>
              <a:t>25</a:t>
            </a:fld>
            <a:endParaRPr lang="en-GB"/>
          </a:p>
        </p:txBody>
      </p:sp>
    </p:spTree>
    <p:extLst>
      <p:ext uri="{BB962C8B-B14F-4D97-AF65-F5344CB8AC3E}">
        <p14:creationId xmlns:p14="http://schemas.microsoft.com/office/powerpoint/2010/main" val="1771672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Ranked the p value from largest to </a:t>
            </a:r>
            <a:r>
              <a:rPr lang="en-GB" dirty="0" err="1"/>
              <a:t>smalle</a:t>
            </a:r>
            <a:r>
              <a:rPr lang="en-GB" dirty="0"/>
              <a:t>, check the distribution null distribution.</a:t>
            </a:r>
          </a:p>
          <a:p>
            <a:r>
              <a:rPr lang="en-GB" dirty="0"/>
              <a:t>You want it to be red.</a:t>
            </a:r>
          </a:p>
          <a:p>
            <a:r>
              <a:rPr lang="en-GB" dirty="0"/>
              <a:t>Yellow light, no significant threshold</a:t>
            </a:r>
          </a:p>
          <a:p>
            <a:r>
              <a:rPr lang="en-GB" dirty="0"/>
              <a:t>Blue dot, there is some association. </a:t>
            </a:r>
          </a:p>
          <a:p>
            <a:endParaRPr lang="en-GB" dirty="0"/>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26</a:t>
            </a:fld>
            <a:endParaRPr lang="en-GB"/>
          </a:p>
        </p:txBody>
      </p:sp>
    </p:spTree>
    <p:extLst>
      <p:ext uri="{BB962C8B-B14F-4D97-AF65-F5344CB8AC3E}">
        <p14:creationId xmlns:p14="http://schemas.microsoft.com/office/powerpoint/2010/main" val="6930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27</a:t>
            </a:fld>
            <a:endParaRPr lang="en-GB"/>
          </a:p>
        </p:txBody>
      </p:sp>
    </p:spTree>
    <p:extLst>
      <p:ext uri="{BB962C8B-B14F-4D97-AF65-F5344CB8AC3E}">
        <p14:creationId xmlns:p14="http://schemas.microsoft.com/office/powerpoint/2010/main" val="129045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Bonferroni correction: usually consider </a:t>
            </a:r>
            <a:r>
              <a:rPr lang="en-GB" dirty="0" err="1"/>
              <a:t>overally</a:t>
            </a:r>
            <a:r>
              <a:rPr lang="en-GB" dirty="0"/>
              <a:t> stringent, </a:t>
            </a:r>
          </a:p>
          <a:p>
            <a:r>
              <a:rPr lang="en-GB" dirty="0"/>
              <a:t>Alpha level, divided by the number of test. The markers, the smaller p value you will get</a:t>
            </a:r>
          </a:p>
          <a:p>
            <a:endParaRPr lang="en-GB" dirty="0"/>
          </a:p>
          <a:p>
            <a:r>
              <a:rPr lang="en-GB" dirty="0"/>
              <a:t>Alternative: False discovery rate. </a:t>
            </a:r>
          </a:p>
          <a:p>
            <a:r>
              <a:rPr lang="en-GB" b="0" i="0" dirty="0">
                <a:solidFill>
                  <a:srgbClr val="374151"/>
                </a:solidFill>
                <a:effectLst/>
                <a:latin typeface="Söhne"/>
              </a:rPr>
              <a:t>The FDR calculation involves estimating the proportion of false positives among the set of significant results, based on the assumption that some of the significant results are likely to be false positives. The FDR is the expected proportion of false positives among the set of significant results, and it is usually reported as a percentage or a ratio.</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28</a:t>
            </a:fld>
            <a:endParaRPr lang="en-GB"/>
          </a:p>
        </p:txBody>
      </p:sp>
    </p:spTree>
    <p:extLst>
      <p:ext uri="{BB962C8B-B14F-4D97-AF65-F5344CB8AC3E}">
        <p14:creationId xmlns:p14="http://schemas.microsoft.com/office/powerpoint/2010/main" val="1033408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Typically I like to look at the local LD pattern after identify an association.</a:t>
            </a:r>
          </a:p>
          <a:p>
            <a:r>
              <a:rPr lang="en-GB" dirty="0"/>
              <a:t>So you can see that within your population, how big of a genomic region is passed down together along with your marker. 1Mbp or bigger, than you can look for your candidate genes within this region. </a:t>
            </a:r>
          </a:p>
          <a:p>
            <a:r>
              <a:rPr lang="en-GB" dirty="0"/>
              <a:t>There are other genomic tools that might help you narrow down the candidate genes that we will cover today.</a:t>
            </a:r>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29</a:t>
            </a:fld>
            <a:endParaRPr lang="en-GB"/>
          </a:p>
        </p:txBody>
      </p:sp>
    </p:spTree>
    <p:extLst>
      <p:ext uri="{BB962C8B-B14F-4D97-AF65-F5344CB8AC3E}">
        <p14:creationId xmlns:p14="http://schemas.microsoft.com/office/powerpoint/2010/main" val="271270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 (nest association mapping)</a:t>
            </a:r>
          </a:p>
          <a:p>
            <a:r>
              <a:rPr lang="en-GB" dirty="0"/>
              <a:t>You can potentially get artificial population structure where the QTL segregate among the RIL not within the RIL</a:t>
            </a:r>
          </a:p>
        </p:txBody>
      </p:sp>
      <p:sp>
        <p:nvSpPr>
          <p:cNvPr id="4" name="Slide Number Placeholder 3"/>
          <p:cNvSpPr>
            <a:spLocks noGrp="1"/>
          </p:cNvSpPr>
          <p:nvPr>
            <p:ph type="sldNum" sz="quarter" idx="5"/>
          </p:nvPr>
        </p:nvSpPr>
        <p:spPr/>
        <p:txBody>
          <a:bodyPr/>
          <a:lstStyle/>
          <a:p>
            <a:fld id="{C6BA0F2A-A641-42DD-9C42-FDC3FA9D9BA0}" type="slidenum">
              <a:rPr lang="en-GB" smtClean="0"/>
              <a:t>30</a:t>
            </a:fld>
            <a:endParaRPr lang="en-GB"/>
          </a:p>
        </p:txBody>
      </p:sp>
    </p:spTree>
    <p:extLst>
      <p:ext uri="{BB962C8B-B14F-4D97-AF65-F5344CB8AC3E}">
        <p14:creationId xmlns:p14="http://schemas.microsoft.com/office/powerpoint/2010/main" val="31701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GWAS is an observational study to dissect genetic architecture of complex trait, these are usually continuous phenotypes such as height, flowering time and spike length.</a:t>
            </a:r>
          </a:p>
          <a:p>
            <a:r>
              <a:rPr lang="en-GB" dirty="0"/>
              <a:t>Essentially we are trying to identify the genetic marker at which the variation in genotype is significantly associated with variation in phenotype. For example, if you have a </a:t>
            </a:r>
            <a:r>
              <a:rPr lang="en-GB" dirty="0" err="1"/>
              <a:t>A</a:t>
            </a:r>
            <a:r>
              <a:rPr lang="en-GB" dirty="0"/>
              <a:t> allele for this marker, you have earlier flowering time and for the G allele you flower later.</a:t>
            </a:r>
          </a:p>
          <a:p>
            <a:r>
              <a:rPr lang="en-GB" dirty="0"/>
              <a:t>By identifying these marker-trait association, you are expected to get a better understanding of how your trait of interest is controlled. Which chromosome regions are controlling our trait of interest, and do these regions have a big effect or smaller effect in our trait of interest. Later on these information can help you develop genetic marker that can help improve your trait of interest in breeding via marker-assisted selection. And with more genomic and validation tools becoming available in wheat these days, these information can also help support the identification of the underlying gene for your trait of interest.</a:t>
            </a:r>
          </a:p>
          <a:p>
            <a:r>
              <a:rPr lang="en-GB" dirty="0"/>
              <a:t>Some milestones in GWAS: GWAS first developed in the context of human disease genetics in the mid 1990s. In fact if you have done 23 and me similar to what Cristobal was showing yesterday, sometimes they give you how likely are you to have dark. Some of these readout they are giving you are in fact based on GWAS.</a:t>
            </a:r>
          </a:p>
          <a:p>
            <a:r>
              <a:rPr lang="en-GB" dirty="0"/>
              <a:t>First GWAS was publication in 2002 and then in plants in 2005. But since the establishment of method, it has been </a:t>
            </a:r>
            <a:r>
              <a:rPr lang="en-GB" dirty="0" err="1"/>
              <a:t>widly</a:t>
            </a:r>
            <a:r>
              <a:rPr lang="en-GB" dirty="0"/>
              <a:t> adopted in the plant community. This graph looks at the number of maize GWAS study that has been published since 2009 which I think was the released time of their reference genome. And as of 2020, there has been over 200 publication of GWAS for various traits in wheat</a:t>
            </a:r>
          </a:p>
        </p:txBody>
      </p:sp>
      <p:sp>
        <p:nvSpPr>
          <p:cNvPr id="4" name="Slide Number Placeholder 3"/>
          <p:cNvSpPr>
            <a:spLocks noGrp="1"/>
          </p:cNvSpPr>
          <p:nvPr>
            <p:ph type="sldNum" sz="quarter" idx="5"/>
          </p:nvPr>
        </p:nvSpPr>
        <p:spPr/>
        <p:txBody>
          <a:bodyPr/>
          <a:lstStyle/>
          <a:p>
            <a:fld id="{C6BA0F2A-A641-42DD-9C42-FDC3FA9D9BA0}" type="slidenum">
              <a:rPr lang="en-GB" smtClean="0"/>
              <a:t>3</a:t>
            </a:fld>
            <a:endParaRPr lang="en-GB"/>
          </a:p>
        </p:txBody>
      </p:sp>
    </p:spTree>
    <p:extLst>
      <p:ext uri="{BB962C8B-B14F-4D97-AF65-F5344CB8AC3E}">
        <p14:creationId xmlns:p14="http://schemas.microsoft.com/office/powerpoint/2010/main" val="266160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before we get into GWAS, I will get into some other method that as used in the past to identify genetic region affecting the trait of interest</a:t>
            </a:r>
          </a:p>
          <a:p>
            <a:r>
              <a:rPr lang="en-GB" dirty="0"/>
              <a:t>The first method that people often use to identify genes that can affect a certain trait is via. QTL mapping or linkage analysis.</a:t>
            </a:r>
          </a:p>
          <a:p>
            <a:r>
              <a:rPr lang="en-GB" dirty="0"/>
              <a:t>Essentially, QTL or quantitative trait locus are genetic region/chromosome segment in which the allele can affect the variation of a quantitative trait or as Cristobal has shown in his presentation, these complex traits that. </a:t>
            </a:r>
          </a:p>
          <a:p>
            <a:r>
              <a:rPr lang="en-GB" dirty="0"/>
              <a:t>In the QTL mapping, we test for a co-segregation of genetic polymorphism with our trait of interest</a:t>
            </a:r>
          </a:p>
          <a:p>
            <a:r>
              <a:rPr lang="en-GB" dirty="0"/>
              <a:t>In this example, we want to identify the QTL that can affect leaf colour.</a:t>
            </a:r>
          </a:p>
          <a:p>
            <a:r>
              <a:rPr lang="en-GB" dirty="0"/>
              <a:t>We made a cross  parent 1 that has brown leaf and parent 2 that has green leaf. The DNA fragment from parent 1 is denote in orange while chromosome region from parent two is represented by blue.</a:t>
            </a:r>
          </a:p>
          <a:p>
            <a:r>
              <a:rPr lang="en-GB" dirty="0"/>
              <a:t>At the eighth generation, we can use both the genotypic information and the phenotype to locate the region of the chromosome that controls our trait of interest. </a:t>
            </a:r>
          </a:p>
          <a:p>
            <a:r>
              <a:rPr lang="en-GB" dirty="0"/>
              <a:t>In this scenario, any plant that has the parent two DNA fragment at the top of the chromosome has green leaf while any line with the orange (DNA from parent 1) has brown leaf. We observed this close association between this chromosome region to our trait of interest, therefore we can conclude, the genes that control leaf </a:t>
            </a:r>
            <a:r>
              <a:rPr lang="en-GB" dirty="0" err="1"/>
              <a:t>color</a:t>
            </a:r>
            <a:r>
              <a:rPr lang="en-GB" dirty="0"/>
              <a:t> must be in this genetic region.</a:t>
            </a:r>
          </a:p>
          <a:p>
            <a:r>
              <a:rPr lang="en-GB" dirty="0"/>
              <a:t>The resolution is dependent on the amount of recombination, in this case, the F2 there is not as much recombination, whereas in F8 you got more recombination so it can give you a better idea of where that genetic region of interest is.</a:t>
            </a:r>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4</a:t>
            </a:fld>
            <a:endParaRPr lang="en-GB"/>
          </a:p>
        </p:txBody>
      </p:sp>
    </p:spTree>
    <p:extLst>
      <p:ext uri="{BB962C8B-B14F-4D97-AF65-F5344CB8AC3E}">
        <p14:creationId xmlns:p14="http://schemas.microsoft.com/office/powerpoint/2010/main" val="120912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goal of GWAS is same to that of QTL mapping: we want to identify the genetic region that is associated with our trait of interest. And this can be to disease resistance, Septoria like what Sonia is doing or to resistance to abiotic stress like tolerance to drought or tolerance to salinity in the soil. </a:t>
            </a:r>
          </a:p>
          <a:p>
            <a:r>
              <a:rPr lang="en-GB" dirty="0"/>
              <a:t>GWAS usually uses a diverse collection of material (bigger than 200), these can be diverse Tunisian landrace or can be a collection of Ae. </a:t>
            </a:r>
            <a:r>
              <a:rPr lang="en-GB" dirty="0" err="1"/>
              <a:t>tauschii</a:t>
            </a:r>
            <a:r>
              <a:rPr lang="en-GB" dirty="0"/>
              <a:t> like what Brande has mentioned in his presentation</a:t>
            </a:r>
          </a:p>
          <a:p>
            <a:endParaRPr lang="en-GB" dirty="0"/>
          </a:p>
          <a:p>
            <a:r>
              <a:rPr lang="en-GB" dirty="0"/>
              <a:t>But GWAS has several advantages, first of all, it has higher resolution.</a:t>
            </a:r>
          </a:p>
          <a:p>
            <a:r>
              <a:rPr lang="en-GB" dirty="0"/>
              <a:t>Here again we have an example of the F2 of the bi-parental population, where it only has one generation for recombination, so for your result, you will usually find that a large section of the chromosome co-segregate with your trait of interest. But in GWAS, you can make use of diverse collection of germplasm which over time has accumulate lots of recombination which gives you higher resolution (smaller genetic region) as to where the underlying gene that control your phenotype might be</a:t>
            </a:r>
          </a:p>
        </p:txBody>
      </p:sp>
      <p:sp>
        <p:nvSpPr>
          <p:cNvPr id="4" name="Slide Number Placeholder 3"/>
          <p:cNvSpPr>
            <a:spLocks noGrp="1"/>
          </p:cNvSpPr>
          <p:nvPr>
            <p:ph type="sldNum" sz="quarter" idx="5"/>
          </p:nvPr>
        </p:nvSpPr>
        <p:spPr/>
        <p:txBody>
          <a:bodyPr/>
          <a:lstStyle/>
          <a:p>
            <a:fld id="{C6BA0F2A-A641-42DD-9C42-FDC3FA9D9BA0}" type="slidenum">
              <a:rPr lang="en-GB" smtClean="0"/>
              <a:t>5</a:t>
            </a:fld>
            <a:endParaRPr lang="en-GB"/>
          </a:p>
        </p:txBody>
      </p:sp>
    </p:spTree>
    <p:extLst>
      <p:ext uri="{BB962C8B-B14F-4D97-AF65-F5344CB8AC3E}">
        <p14:creationId xmlns:p14="http://schemas.microsoft.com/office/powerpoint/2010/main" val="1316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Association mapping is dependent on the strength of linkage </a:t>
            </a:r>
            <a:r>
              <a:rPr lang="en-GB" dirty="0" err="1"/>
              <a:t>disequbilirum</a:t>
            </a:r>
            <a:r>
              <a:rPr lang="en-GB" dirty="0"/>
              <a:t> between the markers and the functional polymorphisms across the set of diverse germplasm. Linkage disequilibrium described The non-random association between two or more loci in a population, in general but not always it is dependent on the function of distance. Physically in the chromosome</a:t>
            </a:r>
          </a:p>
          <a:p>
            <a:r>
              <a:rPr lang="en-GB" dirty="0"/>
              <a:t>So here we have a brief example of two marker, M1 and M2. because they are in linkage </a:t>
            </a:r>
            <a:r>
              <a:rPr lang="en-GB" dirty="0" err="1"/>
              <a:t>equailibirum</a:t>
            </a:r>
            <a:r>
              <a:rPr lang="en-GB" dirty="0"/>
              <a:t>. They are not associated with one another. So if you have blue in the first one, you can get either black or white. Whereas the two markers that are in LD, we see this non-random association where if you have blue at marker 1, you are more likely to get black in marker two .</a:t>
            </a:r>
          </a:p>
          <a:p>
            <a:r>
              <a:rPr lang="en-GB" dirty="0"/>
              <a:t>This is very important concept which is the core idea behind association study.</a:t>
            </a:r>
          </a:p>
          <a:p>
            <a:r>
              <a:rPr lang="en-GB" dirty="0"/>
              <a:t>Because, more often than not, similar to what Cristobal is describing yesterday, usually it is too expensive to sequence the entire genome and get all the SNP data, but as long as you have a good spread of your markers, you are expecting that this genotyped SNP is linkage </a:t>
            </a:r>
            <a:r>
              <a:rPr lang="en-GB" dirty="0" err="1"/>
              <a:t>disqubilibrium</a:t>
            </a:r>
            <a:r>
              <a:rPr lang="en-GB" dirty="0"/>
              <a:t> with the actual causal SNP.</a:t>
            </a:r>
          </a:p>
          <a:p>
            <a:r>
              <a:rPr lang="en-GB" dirty="0"/>
              <a:t>This would still allow you to detect your genetic region of interest.</a:t>
            </a:r>
          </a:p>
          <a:p>
            <a:r>
              <a:rPr lang="en-GB" dirty="0"/>
              <a:t>Therefore, one of the consideration is your marker coverage. And this can differ between different plants.</a:t>
            </a:r>
          </a:p>
          <a:p>
            <a:r>
              <a:rPr lang="en-GB" dirty="0"/>
              <a:t>For example, maize is an </a:t>
            </a:r>
            <a:r>
              <a:rPr lang="en-GB" dirty="0" err="1"/>
              <a:t>outcrosser</a:t>
            </a:r>
            <a:r>
              <a:rPr lang="en-GB" dirty="0"/>
              <a:t>, you are expecting more recombination, and therefore you are expecting the LD block to be smaller (100 kb). LD block is </a:t>
            </a:r>
            <a:r>
              <a:rPr lang="en-GB" dirty="0" err="1"/>
              <a:t>kinda</a:t>
            </a:r>
            <a:r>
              <a:rPr lang="en-GB" dirty="0"/>
              <a:t> of a general description of region of genome genetic variants that are inherited together.</a:t>
            </a:r>
          </a:p>
          <a:p>
            <a:r>
              <a:rPr lang="en-GB" dirty="0"/>
              <a:t>In wheat or barley, because of self pollination, our LD block is typically bigger </a:t>
            </a:r>
            <a:r>
              <a:rPr lang="en-GB" dirty="0" err="1"/>
              <a:t>dpepending</a:t>
            </a:r>
            <a:r>
              <a:rPr lang="en-GB" dirty="0"/>
              <a:t> where it is can be from 1 to 5 </a:t>
            </a:r>
            <a:r>
              <a:rPr lang="en-GB" dirty="0" err="1"/>
              <a:t>Mbp</a:t>
            </a:r>
            <a:r>
              <a:rPr lang="en-GB" dirty="0"/>
              <a:t>. So I was quite shocked yesterday when Sonia was talking about her study in Septoria, where she saw the LD block to be around 80 bp</a:t>
            </a:r>
          </a:p>
          <a:p>
            <a:r>
              <a:rPr lang="en-GB" dirty="0"/>
              <a:t> </a:t>
            </a:r>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6</a:t>
            </a:fld>
            <a:endParaRPr lang="en-GB"/>
          </a:p>
        </p:txBody>
      </p:sp>
    </p:spTree>
    <p:extLst>
      <p:ext uri="{BB962C8B-B14F-4D97-AF65-F5344CB8AC3E}">
        <p14:creationId xmlns:p14="http://schemas.microsoft.com/office/powerpoint/2010/main" val="130909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really get the concept of linkage disequilibrium across: we are going to look at an example of GWAS looking to identify gene that controls berry number.</a:t>
            </a:r>
          </a:p>
          <a:p>
            <a:r>
              <a:rPr lang="en-GB" dirty="0"/>
              <a:t>Each row represents individual plant that is part of the GWAS study.</a:t>
            </a:r>
          </a:p>
          <a:p>
            <a:r>
              <a:rPr lang="en-GB" dirty="0"/>
              <a:t>There is a functional or causal SNP here that controls the number of Berries. So if you have T here, you have number of berries where as if you have A here, you have lower number of berries </a:t>
            </a:r>
          </a:p>
          <a:p>
            <a:r>
              <a:rPr lang="en-GB" dirty="0"/>
              <a:t>On the right hand side, you have a genotyped SNP that is in high LD with the causal SNP, this can be because they are physically very close to one another. Here you can see, similar to the example we were talking about earlier where if you have T here, you are more likely to have C. So they are linked</a:t>
            </a:r>
          </a:p>
          <a:p>
            <a:r>
              <a:rPr lang="en-GB" dirty="0"/>
              <a:t>On the left hand side, you have genotyped SNP, that is in low LD with the causal SNP, this can be because they are very far apart. So here you don’t really see a pattern. When you get T here, you can get G or C. It is almost random, so they are in low LD.</a:t>
            </a:r>
          </a:p>
          <a:p>
            <a:r>
              <a:rPr lang="en-GB" dirty="0"/>
              <a:t>If we perform association analysis in this case, even if we do not genotype the causal SNP, the high LD SNP still show a significant association with mean berry number where as the low LD SNP marker do have a significant association with the trait. </a:t>
            </a:r>
          </a:p>
          <a:p>
            <a:endParaRPr lang="en-GB" dirty="0"/>
          </a:p>
        </p:txBody>
      </p:sp>
      <p:sp>
        <p:nvSpPr>
          <p:cNvPr id="4" name="Slide Number Placeholder 3"/>
          <p:cNvSpPr>
            <a:spLocks noGrp="1"/>
          </p:cNvSpPr>
          <p:nvPr>
            <p:ph type="sldNum" sz="quarter" idx="5"/>
          </p:nvPr>
        </p:nvSpPr>
        <p:spPr/>
        <p:txBody>
          <a:bodyPr/>
          <a:lstStyle/>
          <a:p>
            <a:fld id="{C6BA0F2A-A641-42DD-9C42-FDC3FA9D9BA0}" type="slidenum">
              <a:rPr lang="en-GB" smtClean="0"/>
              <a:t>7</a:t>
            </a:fld>
            <a:endParaRPr lang="en-GB"/>
          </a:p>
        </p:txBody>
      </p:sp>
    </p:spTree>
    <p:extLst>
      <p:ext uri="{BB962C8B-B14F-4D97-AF65-F5344CB8AC3E}">
        <p14:creationId xmlns:p14="http://schemas.microsoft.com/office/powerpoint/2010/main" val="267742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brief comparison between linkage mapping and association mapping:</a:t>
            </a:r>
          </a:p>
          <a:p>
            <a:r>
              <a:rPr lang="en-GB" dirty="0"/>
              <a:t>In linkage mapping: you have relatively smaller population size. And for in terms of genetic marker, it usually can be at lower density, because you want to observe the co-segregation. </a:t>
            </a:r>
          </a:p>
          <a:p>
            <a:r>
              <a:rPr lang="en-GB" dirty="0"/>
              <a:t>Once you have detected the QTL you will then need to do fine mapping</a:t>
            </a:r>
          </a:p>
        </p:txBody>
      </p:sp>
      <p:sp>
        <p:nvSpPr>
          <p:cNvPr id="4" name="Slide Number Placeholder 3"/>
          <p:cNvSpPr>
            <a:spLocks noGrp="1"/>
          </p:cNvSpPr>
          <p:nvPr>
            <p:ph type="sldNum" sz="quarter" idx="5"/>
          </p:nvPr>
        </p:nvSpPr>
        <p:spPr/>
        <p:txBody>
          <a:bodyPr/>
          <a:lstStyle/>
          <a:p>
            <a:fld id="{C6BA0F2A-A641-42DD-9C42-FDC3FA9D9BA0}" type="slidenum">
              <a:rPr lang="en-GB" smtClean="0"/>
              <a:t>8</a:t>
            </a:fld>
            <a:endParaRPr lang="en-GB"/>
          </a:p>
        </p:txBody>
      </p:sp>
    </p:spTree>
    <p:extLst>
      <p:ext uri="{BB962C8B-B14F-4D97-AF65-F5344CB8AC3E}">
        <p14:creationId xmlns:p14="http://schemas.microsoft.com/office/powerpoint/2010/main" val="43024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Population that have already been genotyped…. We will go into more detail regarding these population, later on or what Brande has mentioned yesterday, these </a:t>
            </a:r>
            <a:r>
              <a:rPr lang="en-GB" dirty="0" err="1"/>
              <a:t>tauschii</a:t>
            </a:r>
            <a:r>
              <a:rPr lang="en-GB" dirty="0"/>
              <a:t> accessions</a:t>
            </a:r>
          </a:p>
        </p:txBody>
      </p:sp>
      <p:sp>
        <p:nvSpPr>
          <p:cNvPr id="4" name="Slide Number Placeholder 3"/>
          <p:cNvSpPr>
            <a:spLocks noGrp="1"/>
          </p:cNvSpPr>
          <p:nvPr>
            <p:ph type="sldNum" sz="quarter" idx="5"/>
          </p:nvPr>
        </p:nvSpPr>
        <p:spPr/>
        <p:txBody>
          <a:bodyPr/>
          <a:lstStyle/>
          <a:p>
            <a:fld id="{C6BA0F2A-A641-42DD-9C42-FDC3FA9D9BA0}" type="slidenum">
              <a:rPr lang="en-GB" smtClean="0"/>
              <a:t>9</a:t>
            </a:fld>
            <a:endParaRPr lang="en-GB"/>
          </a:p>
        </p:txBody>
      </p:sp>
    </p:spTree>
    <p:extLst>
      <p:ext uri="{BB962C8B-B14F-4D97-AF65-F5344CB8AC3E}">
        <p14:creationId xmlns:p14="http://schemas.microsoft.com/office/powerpoint/2010/main" val="297305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2754-02F2-C7FE-8572-E194A18CA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6F68E0-3C16-B53A-B539-89C26F95D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052392-1FF6-4C96-A5A4-AB1DF33D11C2}"/>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7F8F089B-C8BD-E9C9-DA0B-7CD92BE15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D2287-4E41-2AF0-967D-088323EE56E0}"/>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30681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890A-FCDD-C637-0DC7-F16978287F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8C0285-DFA7-CC98-25E3-55DA489C6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507E5-B2C6-26AF-C6C6-0B0B92C8D517}"/>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A9108DD3-A063-A9AC-21FD-4E87628F4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3C75E-F9E1-F234-2077-888E71281911}"/>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135196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017EF-ECA0-498E-9179-F586C23774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F072AC-ADB8-90AB-71E2-D629C07D0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2DC8E-4161-E171-5F06-43BBDD7A31ED}"/>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89D2803F-E0D2-F89E-6F65-40ADAA37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6B730-91D7-9EBD-A810-1BCF9D0B17F8}"/>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172003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6A23-84EB-A2D6-46FA-E706F47085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443C6F-63DF-600A-0C3A-3397A6587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DAACA-531A-AE5A-D9C0-3FC70D2CA08A}"/>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6DEEF9E3-6374-8042-C052-A7DE6074A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2D27CB-660B-967A-092F-6D4B9484F9A1}"/>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302754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C9A2-A68C-CE23-FCC5-2AC6F8B3CB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C45E38-977E-DB00-0E10-27CDE01A0A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887EB-221D-54A1-DE8E-8FA40FA35B92}"/>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5E9C9168-31FA-7D56-6867-8D6858A630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38EF8-EC44-7D7D-E7F8-AAA2B1D6386B}"/>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388008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3A7D-8C30-7B5D-A749-84E0472EC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DB358F-F619-06A8-145E-DCAE9E818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34AFD7-7CCC-B47E-F7DE-35763D94E9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1776EE-0CC4-3F01-1192-4F9E4DDF7346}"/>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6" name="Footer Placeholder 5">
            <a:extLst>
              <a:ext uri="{FF2B5EF4-FFF2-40B4-BE49-F238E27FC236}">
                <a16:creationId xmlns:a16="http://schemas.microsoft.com/office/drawing/2014/main" id="{D41087B2-FE07-E399-3CD3-9B782B7593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D0E333-BF68-C12F-DA62-F1D31BC23BFC}"/>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148343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6222-04CC-568C-D11A-9E3FA1A077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F09A2B-4356-B53F-75AE-5667B6FAC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31CB99-0421-56A5-D5DE-F80AA362BD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9C2294-691B-6DEE-6F2E-C5D20FD8A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A8D6-C7FA-7809-A2E4-C775E1D49B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E161EC-3426-0092-B0B0-820C9E902BF4}"/>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8" name="Footer Placeholder 7">
            <a:extLst>
              <a:ext uri="{FF2B5EF4-FFF2-40B4-BE49-F238E27FC236}">
                <a16:creationId xmlns:a16="http://schemas.microsoft.com/office/drawing/2014/main" id="{97A54054-A8FA-CB03-F03A-A97115EEA9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7C7C75-15C3-82C4-405E-7D6F127F97C0}"/>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4833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88C8-79C0-83D6-4EA9-D303930C1F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814B71-5B0C-CCF3-9F48-79B878782E6B}"/>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4" name="Footer Placeholder 3">
            <a:extLst>
              <a:ext uri="{FF2B5EF4-FFF2-40B4-BE49-F238E27FC236}">
                <a16:creationId xmlns:a16="http://schemas.microsoft.com/office/drawing/2014/main" id="{E536D761-54E7-55F3-5D30-AD6C5640CC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92A389-FA63-E998-77A3-3FA0AF2F0730}"/>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155617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EA866-8D73-AC76-DFDB-CD14CCCB85AA}"/>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3" name="Footer Placeholder 2">
            <a:extLst>
              <a:ext uri="{FF2B5EF4-FFF2-40B4-BE49-F238E27FC236}">
                <a16:creationId xmlns:a16="http://schemas.microsoft.com/office/drawing/2014/main" id="{E8FBD800-BC28-889C-DB55-0B5BB5AEDD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FD0AAB-CB1C-0F7E-2149-7DC395360CB4}"/>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384103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28ED-4EF8-722D-0FD0-8DAC04EB7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40713B-B996-D639-DBD9-C621B3439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A0BFE9-D503-2646-DAEC-35F2FFA14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07518-7285-E4AC-5242-69724C412A7D}"/>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6" name="Footer Placeholder 5">
            <a:extLst>
              <a:ext uri="{FF2B5EF4-FFF2-40B4-BE49-F238E27FC236}">
                <a16:creationId xmlns:a16="http://schemas.microsoft.com/office/drawing/2014/main" id="{28215FCC-B4D0-B9F2-36CB-CA14376585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62E2C4-277B-51E8-3F2B-A33E2C25831A}"/>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264280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F2DF-6D75-ABC6-4730-45FF9287E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5C8160-1CB0-6BB5-10AA-631D5FA1B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C52BCC-FC88-D2BC-BF7D-C2306E5ED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3D63C-C8D0-7BBE-60F7-9036A4817322}"/>
              </a:ext>
            </a:extLst>
          </p:cNvPr>
          <p:cNvSpPr>
            <a:spLocks noGrp="1"/>
          </p:cNvSpPr>
          <p:nvPr>
            <p:ph type="dt" sz="half" idx="10"/>
          </p:nvPr>
        </p:nvSpPr>
        <p:spPr/>
        <p:txBody>
          <a:bodyPr/>
          <a:lstStyle/>
          <a:p>
            <a:fld id="{15A1D3FA-7419-4C0D-A8DC-8ABC77EA2A67}" type="datetimeFigureOut">
              <a:rPr lang="en-GB" smtClean="0"/>
              <a:t>29/04/2025</a:t>
            </a:fld>
            <a:endParaRPr lang="en-GB"/>
          </a:p>
        </p:txBody>
      </p:sp>
      <p:sp>
        <p:nvSpPr>
          <p:cNvPr id="6" name="Footer Placeholder 5">
            <a:extLst>
              <a:ext uri="{FF2B5EF4-FFF2-40B4-BE49-F238E27FC236}">
                <a16:creationId xmlns:a16="http://schemas.microsoft.com/office/drawing/2014/main" id="{3FF4D0A1-29D8-C314-E2EE-8EAE40F13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433C6A-08A8-22A3-8550-1DCA81077149}"/>
              </a:ext>
            </a:extLst>
          </p:cNvPr>
          <p:cNvSpPr>
            <a:spLocks noGrp="1"/>
          </p:cNvSpPr>
          <p:nvPr>
            <p:ph type="sldNum" sz="quarter" idx="12"/>
          </p:nvPr>
        </p:nvSpPr>
        <p:spPr/>
        <p:txBody>
          <a:bodyPr/>
          <a:lstStyle/>
          <a:p>
            <a:fld id="{F082AB61-80F4-469B-9E13-4645AC891005}" type="slidenum">
              <a:rPr lang="en-GB" smtClean="0"/>
              <a:t>‹#›</a:t>
            </a:fld>
            <a:endParaRPr lang="en-GB"/>
          </a:p>
        </p:txBody>
      </p:sp>
    </p:spTree>
    <p:extLst>
      <p:ext uri="{BB962C8B-B14F-4D97-AF65-F5344CB8AC3E}">
        <p14:creationId xmlns:p14="http://schemas.microsoft.com/office/powerpoint/2010/main" val="423737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863D4-9B05-DA1D-6720-8CCD17ED2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DA1C73-62F7-D06F-D8B3-BEB1A2C3C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C4DA-14B7-8C76-4A8F-D2BC2039D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1D3FA-7419-4C0D-A8DC-8ABC77EA2A67}" type="datetimeFigureOut">
              <a:rPr lang="en-GB" smtClean="0"/>
              <a:t>29/04/2025</a:t>
            </a:fld>
            <a:endParaRPr lang="en-GB"/>
          </a:p>
        </p:txBody>
      </p:sp>
      <p:sp>
        <p:nvSpPr>
          <p:cNvPr id="5" name="Footer Placeholder 4">
            <a:extLst>
              <a:ext uri="{FF2B5EF4-FFF2-40B4-BE49-F238E27FC236}">
                <a16:creationId xmlns:a16="http://schemas.microsoft.com/office/drawing/2014/main" id="{B167BA3B-AF1C-7312-AA4F-45EEA3016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422ECE-4BBE-662C-1285-934C57B58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AB61-80F4-469B-9E13-4645AC891005}" type="slidenum">
              <a:rPr lang="en-GB" smtClean="0"/>
              <a:t>‹#›</a:t>
            </a:fld>
            <a:endParaRPr lang="en-GB"/>
          </a:p>
        </p:txBody>
      </p:sp>
    </p:spTree>
    <p:extLst>
      <p:ext uri="{BB962C8B-B14F-4D97-AF65-F5344CB8AC3E}">
        <p14:creationId xmlns:p14="http://schemas.microsoft.com/office/powerpoint/2010/main" val="318687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nrbgly0Bcv8&amp;t=402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B60-E4E0-8031-1074-3E8B64128D67}"/>
              </a:ext>
            </a:extLst>
          </p:cNvPr>
          <p:cNvSpPr>
            <a:spLocks noGrp="1"/>
          </p:cNvSpPr>
          <p:nvPr>
            <p:ph type="ctrTitle"/>
          </p:nvPr>
        </p:nvSpPr>
        <p:spPr>
          <a:xfrm>
            <a:off x="1701800" y="1820863"/>
            <a:ext cx="9144000" cy="2387600"/>
          </a:xfrm>
        </p:spPr>
        <p:txBody>
          <a:bodyPr>
            <a:normAutofit fontScale="90000"/>
          </a:bodyPr>
          <a:lstStyle/>
          <a:p>
            <a:r>
              <a:rPr lang="en-GB" dirty="0"/>
              <a:t>Introduction and guide to Genome-wide Association Studies (GWAS)</a:t>
            </a:r>
          </a:p>
        </p:txBody>
      </p:sp>
      <p:sp>
        <p:nvSpPr>
          <p:cNvPr id="4" name="TextBox 3">
            <a:extLst>
              <a:ext uri="{FF2B5EF4-FFF2-40B4-BE49-F238E27FC236}">
                <a16:creationId xmlns:a16="http://schemas.microsoft.com/office/drawing/2014/main" id="{630FC680-43BA-595E-B907-478025E1F596}"/>
              </a:ext>
            </a:extLst>
          </p:cNvPr>
          <p:cNvSpPr txBox="1"/>
          <p:nvPr/>
        </p:nvSpPr>
        <p:spPr>
          <a:xfrm>
            <a:off x="2794000" y="6396335"/>
            <a:ext cx="9639177" cy="461665"/>
          </a:xfrm>
          <a:prstGeom prst="rect">
            <a:avLst/>
          </a:prstGeom>
          <a:noFill/>
        </p:spPr>
        <p:txBody>
          <a:bodyPr wrap="none" rtlCol="0">
            <a:spAutoFit/>
          </a:bodyPr>
          <a:lstStyle/>
          <a:p>
            <a:r>
              <a:rPr lang="en-GB" sz="2400" dirty="0"/>
              <a:t>Slides modified from AG2PI online workshop by </a:t>
            </a:r>
            <a:r>
              <a:rPr lang="en-GB" sz="2400" dirty="0" err="1"/>
              <a:t>Zihao</a:t>
            </a:r>
            <a:r>
              <a:rPr lang="en-GB" sz="2400" dirty="0"/>
              <a:t> Zheng (@zhzheng92)  </a:t>
            </a:r>
          </a:p>
        </p:txBody>
      </p:sp>
      <p:sp>
        <p:nvSpPr>
          <p:cNvPr id="7" name="TextBox 6">
            <a:extLst>
              <a:ext uri="{FF2B5EF4-FFF2-40B4-BE49-F238E27FC236}">
                <a16:creationId xmlns:a16="http://schemas.microsoft.com/office/drawing/2014/main" id="{A66C7345-6BF0-57AF-31E3-34D344B73459}"/>
              </a:ext>
            </a:extLst>
          </p:cNvPr>
          <p:cNvSpPr txBox="1"/>
          <p:nvPr/>
        </p:nvSpPr>
        <p:spPr>
          <a:xfrm>
            <a:off x="233437" y="269996"/>
            <a:ext cx="2978701" cy="769441"/>
          </a:xfrm>
          <a:prstGeom prst="rect">
            <a:avLst/>
          </a:prstGeom>
          <a:noFill/>
        </p:spPr>
        <p:txBody>
          <a:bodyPr wrap="none" rtlCol="0">
            <a:spAutoFit/>
          </a:bodyPr>
          <a:lstStyle/>
          <a:p>
            <a:r>
              <a:rPr lang="en-GB" sz="4400" dirty="0">
                <a:solidFill>
                  <a:srgbClr val="002060"/>
                </a:solidFill>
                <a:latin typeface="Arial" panose="020B0604020202020204" pitchFamily="34" charset="0"/>
                <a:cs typeface="Arial" panose="020B0604020202020204" pitchFamily="34" charset="0"/>
              </a:rPr>
              <a:t>Session 04</a:t>
            </a:r>
          </a:p>
        </p:txBody>
      </p:sp>
    </p:spTree>
    <p:extLst>
      <p:ext uri="{BB962C8B-B14F-4D97-AF65-F5344CB8AC3E}">
        <p14:creationId xmlns:p14="http://schemas.microsoft.com/office/powerpoint/2010/main" val="223024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D595-7CF0-8BAA-201F-3FFB3EC09304}"/>
              </a:ext>
            </a:extLst>
          </p:cNvPr>
          <p:cNvSpPr>
            <a:spLocks noGrp="1"/>
          </p:cNvSpPr>
          <p:nvPr>
            <p:ph type="title"/>
          </p:nvPr>
        </p:nvSpPr>
        <p:spPr/>
        <p:txBody>
          <a:bodyPr/>
          <a:lstStyle/>
          <a:p>
            <a:r>
              <a:rPr lang="en-GB" dirty="0"/>
              <a:t>Considerations for your phenotype</a:t>
            </a:r>
          </a:p>
        </p:txBody>
      </p:sp>
      <p:sp>
        <p:nvSpPr>
          <p:cNvPr id="3" name="Content Placeholder 2">
            <a:extLst>
              <a:ext uri="{FF2B5EF4-FFF2-40B4-BE49-F238E27FC236}">
                <a16:creationId xmlns:a16="http://schemas.microsoft.com/office/drawing/2014/main" id="{A77D442C-323C-3E0F-4964-F149C8A2B294}"/>
              </a:ext>
            </a:extLst>
          </p:cNvPr>
          <p:cNvSpPr>
            <a:spLocks noGrp="1"/>
          </p:cNvSpPr>
          <p:nvPr>
            <p:ph idx="1"/>
          </p:nvPr>
        </p:nvSpPr>
        <p:spPr/>
        <p:txBody>
          <a:bodyPr/>
          <a:lstStyle/>
          <a:p>
            <a:r>
              <a:rPr lang="en-GB" dirty="0"/>
              <a:t>What is the heritability of your trait?</a:t>
            </a:r>
          </a:p>
          <a:p>
            <a:r>
              <a:rPr lang="en-GB" dirty="0"/>
              <a:t>Replication?</a:t>
            </a:r>
          </a:p>
        </p:txBody>
      </p:sp>
      <p:pic>
        <p:nvPicPr>
          <p:cNvPr id="5" name="Picture 4">
            <a:extLst>
              <a:ext uri="{FF2B5EF4-FFF2-40B4-BE49-F238E27FC236}">
                <a16:creationId xmlns:a16="http://schemas.microsoft.com/office/drawing/2014/main" id="{4D2DBF54-B019-E6F3-CC59-8582B1A86029}"/>
              </a:ext>
            </a:extLst>
          </p:cNvPr>
          <p:cNvPicPr>
            <a:picLocks noChangeAspect="1"/>
          </p:cNvPicPr>
          <p:nvPr/>
        </p:nvPicPr>
        <p:blipFill>
          <a:blip r:embed="rId3"/>
          <a:stretch>
            <a:fillRect/>
          </a:stretch>
        </p:blipFill>
        <p:spPr>
          <a:xfrm>
            <a:off x="1198418" y="2942496"/>
            <a:ext cx="10155382" cy="3369404"/>
          </a:xfrm>
          <a:prstGeom prst="rect">
            <a:avLst/>
          </a:prstGeom>
        </p:spPr>
      </p:pic>
      <p:grpSp>
        <p:nvGrpSpPr>
          <p:cNvPr id="9" name="Group 8">
            <a:extLst>
              <a:ext uri="{FF2B5EF4-FFF2-40B4-BE49-F238E27FC236}">
                <a16:creationId xmlns:a16="http://schemas.microsoft.com/office/drawing/2014/main" id="{C5983CB3-656A-252C-D395-AE20BFAD7C07}"/>
              </a:ext>
            </a:extLst>
          </p:cNvPr>
          <p:cNvGrpSpPr/>
          <p:nvPr/>
        </p:nvGrpSpPr>
        <p:grpSpPr>
          <a:xfrm>
            <a:off x="1198418" y="4247322"/>
            <a:ext cx="7024554" cy="1314676"/>
            <a:chOff x="1198418" y="4247322"/>
            <a:chExt cx="7024554" cy="1314676"/>
          </a:xfrm>
        </p:grpSpPr>
        <p:sp>
          <p:nvSpPr>
            <p:cNvPr id="6" name="Rectangle 5">
              <a:extLst>
                <a:ext uri="{FF2B5EF4-FFF2-40B4-BE49-F238E27FC236}">
                  <a16:creationId xmlns:a16="http://schemas.microsoft.com/office/drawing/2014/main" id="{68821E6F-9EE7-3740-846A-15171FD8EBBD}"/>
                </a:ext>
              </a:extLst>
            </p:cNvPr>
            <p:cNvSpPr/>
            <p:nvPr/>
          </p:nvSpPr>
          <p:spPr>
            <a:xfrm>
              <a:off x="1198418" y="4253948"/>
              <a:ext cx="1465269" cy="318052"/>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04DC526-713D-4C40-F166-46D3BF5B19A7}"/>
                </a:ext>
              </a:extLst>
            </p:cNvPr>
            <p:cNvSpPr/>
            <p:nvPr/>
          </p:nvSpPr>
          <p:spPr>
            <a:xfrm>
              <a:off x="6757703" y="4247322"/>
              <a:ext cx="1465269" cy="318052"/>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9C8F234-F4F5-C348-A65C-E4624B713B4F}"/>
                </a:ext>
              </a:extLst>
            </p:cNvPr>
            <p:cNvSpPr/>
            <p:nvPr/>
          </p:nvSpPr>
          <p:spPr>
            <a:xfrm>
              <a:off x="6757702" y="5243946"/>
              <a:ext cx="1465269" cy="318052"/>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5627612E-3164-C21A-E20D-92BFC1410351}"/>
              </a:ext>
            </a:extLst>
          </p:cNvPr>
          <p:cNvGrpSpPr/>
          <p:nvPr/>
        </p:nvGrpSpPr>
        <p:grpSpPr>
          <a:xfrm>
            <a:off x="1198417" y="3250698"/>
            <a:ext cx="7024553" cy="337328"/>
            <a:chOff x="1198417" y="3250698"/>
            <a:chExt cx="7024553" cy="337328"/>
          </a:xfrm>
        </p:grpSpPr>
        <p:sp>
          <p:nvSpPr>
            <p:cNvPr id="10" name="Rectangle 9">
              <a:extLst>
                <a:ext uri="{FF2B5EF4-FFF2-40B4-BE49-F238E27FC236}">
                  <a16:creationId xmlns:a16="http://schemas.microsoft.com/office/drawing/2014/main" id="{1BD3F46F-48F0-F4F0-4D28-FB530BB9A1FA}"/>
                </a:ext>
              </a:extLst>
            </p:cNvPr>
            <p:cNvSpPr/>
            <p:nvPr/>
          </p:nvSpPr>
          <p:spPr>
            <a:xfrm>
              <a:off x="1198417" y="3269974"/>
              <a:ext cx="1465269" cy="318052"/>
            </a:xfrm>
            <a:prstGeom prst="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E3E79B6-21A6-74B8-6D9E-5FDA7DD18B69}"/>
                </a:ext>
              </a:extLst>
            </p:cNvPr>
            <p:cNvSpPr/>
            <p:nvPr/>
          </p:nvSpPr>
          <p:spPr>
            <a:xfrm>
              <a:off x="6757701" y="3250698"/>
              <a:ext cx="1465269" cy="318052"/>
            </a:xfrm>
            <a:prstGeom prst="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319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E3B-CB33-DE73-287A-0938915DA697}"/>
              </a:ext>
            </a:extLst>
          </p:cNvPr>
          <p:cNvSpPr>
            <a:spLocks noGrp="1"/>
          </p:cNvSpPr>
          <p:nvPr>
            <p:ph type="title"/>
          </p:nvPr>
        </p:nvSpPr>
        <p:spPr/>
        <p:txBody>
          <a:bodyPr/>
          <a:lstStyle/>
          <a:p>
            <a:r>
              <a:rPr lang="en-GB" dirty="0"/>
              <a:t>Consideration for genotyping</a:t>
            </a:r>
          </a:p>
        </p:txBody>
      </p:sp>
      <p:pic>
        <p:nvPicPr>
          <p:cNvPr id="5" name="Content Placeholder 4">
            <a:extLst>
              <a:ext uri="{FF2B5EF4-FFF2-40B4-BE49-F238E27FC236}">
                <a16:creationId xmlns:a16="http://schemas.microsoft.com/office/drawing/2014/main" id="{DA1362BB-C85F-C602-3004-E5EAF650B3B2}"/>
              </a:ext>
            </a:extLst>
          </p:cNvPr>
          <p:cNvPicPr>
            <a:picLocks noGrp="1" noChangeAspect="1"/>
          </p:cNvPicPr>
          <p:nvPr>
            <p:ph idx="1"/>
          </p:nvPr>
        </p:nvPicPr>
        <p:blipFill rotWithShape="1">
          <a:blip r:embed="rId2"/>
          <a:srcRect t="11440"/>
          <a:stretch/>
        </p:blipFill>
        <p:spPr>
          <a:xfrm>
            <a:off x="1712334" y="2120900"/>
            <a:ext cx="8767331" cy="4645255"/>
          </a:xfrm>
        </p:spPr>
      </p:pic>
    </p:spTree>
    <p:extLst>
      <p:ext uri="{BB962C8B-B14F-4D97-AF65-F5344CB8AC3E}">
        <p14:creationId xmlns:p14="http://schemas.microsoft.com/office/powerpoint/2010/main" val="116155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1328-2D79-01D8-968D-BC8D69359405}"/>
              </a:ext>
            </a:extLst>
          </p:cNvPr>
          <p:cNvSpPr>
            <a:spLocks noGrp="1"/>
          </p:cNvSpPr>
          <p:nvPr>
            <p:ph type="title"/>
          </p:nvPr>
        </p:nvSpPr>
        <p:spPr/>
        <p:txBody>
          <a:bodyPr/>
          <a:lstStyle/>
          <a:p>
            <a:r>
              <a:rPr lang="en-GB" dirty="0"/>
              <a:t>The start of GWAS</a:t>
            </a:r>
          </a:p>
        </p:txBody>
      </p:sp>
      <p:sp>
        <p:nvSpPr>
          <p:cNvPr id="3" name="Content Placeholder 2">
            <a:extLst>
              <a:ext uri="{FF2B5EF4-FFF2-40B4-BE49-F238E27FC236}">
                <a16:creationId xmlns:a16="http://schemas.microsoft.com/office/drawing/2014/main" id="{6E47A1DA-6949-1951-EB63-2E7981779B97}"/>
              </a:ext>
            </a:extLst>
          </p:cNvPr>
          <p:cNvSpPr>
            <a:spLocks noGrp="1"/>
          </p:cNvSpPr>
          <p:nvPr>
            <p:ph idx="1"/>
          </p:nvPr>
        </p:nvSpPr>
        <p:spPr/>
        <p:txBody>
          <a:bodyPr/>
          <a:lstStyle/>
          <a:p>
            <a:r>
              <a:rPr lang="en-GB" dirty="0">
                <a:solidFill>
                  <a:srgbClr val="202124"/>
                </a:solidFill>
                <a:latin typeface="Google Sans"/>
              </a:rPr>
              <a:t>N</a:t>
            </a:r>
            <a:r>
              <a:rPr lang="en-GB" b="0" i="0" dirty="0">
                <a:solidFill>
                  <a:srgbClr val="202124"/>
                </a:solidFill>
                <a:effectLst/>
                <a:latin typeface="Google Sans"/>
              </a:rPr>
              <a:t>aïve model: t-test</a:t>
            </a:r>
          </a:p>
          <a:p>
            <a:r>
              <a:rPr lang="en-GB" b="1" dirty="0">
                <a:solidFill>
                  <a:srgbClr val="202124"/>
                </a:solidFill>
                <a:latin typeface="Google Sans"/>
              </a:rPr>
              <a:t>False positive accumulates across large number of markers</a:t>
            </a:r>
          </a:p>
          <a:p>
            <a:r>
              <a:rPr lang="en-GB" b="1" dirty="0">
                <a:solidFill>
                  <a:srgbClr val="202124"/>
                </a:solidFill>
                <a:latin typeface="Google Sans"/>
              </a:rPr>
              <a:t>Does not address the genetic background of the population</a:t>
            </a:r>
            <a:endParaRPr lang="en-GB" b="1" dirty="0"/>
          </a:p>
        </p:txBody>
      </p:sp>
      <p:pic>
        <p:nvPicPr>
          <p:cNvPr id="5" name="Picture 4">
            <a:extLst>
              <a:ext uri="{FF2B5EF4-FFF2-40B4-BE49-F238E27FC236}">
                <a16:creationId xmlns:a16="http://schemas.microsoft.com/office/drawing/2014/main" id="{A80F1D4C-017F-441D-8EA1-15D7BEF0B7C8}"/>
              </a:ext>
            </a:extLst>
          </p:cNvPr>
          <p:cNvPicPr>
            <a:picLocks noChangeAspect="1"/>
          </p:cNvPicPr>
          <p:nvPr/>
        </p:nvPicPr>
        <p:blipFill>
          <a:blip r:embed="rId3"/>
          <a:stretch>
            <a:fillRect/>
          </a:stretch>
        </p:blipFill>
        <p:spPr>
          <a:xfrm>
            <a:off x="5267325" y="3278188"/>
            <a:ext cx="6924675" cy="3457575"/>
          </a:xfrm>
          <a:prstGeom prst="rect">
            <a:avLst/>
          </a:prstGeom>
        </p:spPr>
      </p:pic>
      <p:pic>
        <p:nvPicPr>
          <p:cNvPr id="7" name="Picture 6">
            <a:extLst>
              <a:ext uri="{FF2B5EF4-FFF2-40B4-BE49-F238E27FC236}">
                <a16:creationId xmlns:a16="http://schemas.microsoft.com/office/drawing/2014/main" id="{CA0D50FD-2E94-E39C-CBF8-4C037D10D077}"/>
              </a:ext>
            </a:extLst>
          </p:cNvPr>
          <p:cNvPicPr>
            <a:picLocks noChangeAspect="1"/>
          </p:cNvPicPr>
          <p:nvPr/>
        </p:nvPicPr>
        <p:blipFill>
          <a:blip r:embed="rId4"/>
          <a:stretch>
            <a:fillRect/>
          </a:stretch>
        </p:blipFill>
        <p:spPr>
          <a:xfrm>
            <a:off x="1138110" y="3966766"/>
            <a:ext cx="2821242" cy="2747963"/>
          </a:xfrm>
          <a:prstGeom prst="rect">
            <a:avLst/>
          </a:prstGeom>
        </p:spPr>
      </p:pic>
    </p:spTree>
    <p:extLst>
      <p:ext uri="{BB962C8B-B14F-4D97-AF65-F5344CB8AC3E}">
        <p14:creationId xmlns:p14="http://schemas.microsoft.com/office/powerpoint/2010/main" val="37784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7E30-0AD9-6D84-291F-8EAC1F9E43D4}"/>
              </a:ext>
            </a:extLst>
          </p:cNvPr>
          <p:cNvSpPr>
            <a:spLocks noGrp="1"/>
          </p:cNvSpPr>
          <p:nvPr>
            <p:ph type="title"/>
          </p:nvPr>
        </p:nvSpPr>
        <p:spPr/>
        <p:txBody>
          <a:bodyPr/>
          <a:lstStyle/>
          <a:p>
            <a:r>
              <a:rPr lang="en-GB" dirty="0"/>
              <a:t>Population structure and false positive</a:t>
            </a:r>
          </a:p>
        </p:txBody>
      </p:sp>
      <p:sp>
        <p:nvSpPr>
          <p:cNvPr id="3" name="Content Placeholder 2">
            <a:extLst>
              <a:ext uri="{FF2B5EF4-FFF2-40B4-BE49-F238E27FC236}">
                <a16:creationId xmlns:a16="http://schemas.microsoft.com/office/drawing/2014/main" id="{3110FEA2-DB2B-8C07-7E7A-48EB162D5783}"/>
              </a:ext>
            </a:extLst>
          </p:cNvPr>
          <p:cNvSpPr>
            <a:spLocks noGrp="1"/>
          </p:cNvSpPr>
          <p:nvPr>
            <p:ph idx="1"/>
          </p:nvPr>
        </p:nvSpPr>
        <p:spPr/>
        <p:txBody>
          <a:bodyPr/>
          <a:lstStyle/>
          <a:p>
            <a:r>
              <a:rPr lang="en-GB" dirty="0"/>
              <a:t>Systematic difference in allele frequencies between </a:t>
            </a:r>
            <a:r>
              <a:rPr lang="en-GB" b="1" dirty="0"/>
              <a:t>subpopulation</a:t>
            </a:r>
          </a:p>
        </p:txBody>
      </p:sp>
      <p:pic>
        <p:nvPicPr>
          <p:cNvPr id="2050" name="Picture 2">
            <a:extLst>
              <a:ext uri="{FF2B5EF4-FFF2-40B4-BE49-F238E27FC236}">
                <a16:creationId xmlns:a16="http://schemas.microsoft.com/office/drawing/2014/main" id="{DA18FC9D-F415-109E-C933-0B5CE7723E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1" r="48346" b="55136"/>
          <a:stretch/>
        </p:blipFill>
        <p:spPr bwMode="auto">
          <a:xfrm>
            <a:off x="6744362" y="2338345"/>
            <a:ext cx="4586515" cy="248149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F33D3C8-4A44-5A4B-741D-CAB544A90E2D}"/>
              </a:ext>
            </a:extLst>
          </p:cNvPr>
          <p:cNvGrpSpPr/>
          <p:nvPr/>
        </p:nvGrpSpPr>
        <p:grpSpPr>
          <a:xfrm>
            <a:off x="280430" y="2338345"/>
            <a:ext cx="5890741" cy="2181309"/>
            <a:chOff x="280430" y="2338345"/>
            <a:chExt cx="5890741" cy="2181309"/>
          </a:xfrm>
        </p:grpSpPr>
        <p:pic>
          <p:nvPicPr>
            <p:cNvPr id="5" name="Picture 4">
              <a:extLst>
                <a:ext uri="{FF2B5EF4-FFF2-40B4-BE49-F238E27FC236}">
                  <a16:creationId xmlns:a16="http://schemas.microsoft.com/office/drawing/2014/main" id="{8B74B4A1-0B1B-3CB4-62BB-0421D8B7898F}"/>
                </a:ext>
              </a:extLst>
            </p:cNvPr>
            <p:cNvPicPr>
              <a:picLocks noChangeAspect="1"/>
            </p:cNvPicPr>
            <p:nvPr/>
          </p:nvPicPr>
          <p:blipFill rotWithShape="1">
            <a:blip r:embed="rId4"/>
            <a:srcRect b="8301"/>
            <a:stretch/>
          </p:blipFill>
          <p:spPr>
            <a:xfrm>
              <a:off x="280430" y="2338345"/>
              <a:ext cx="5890741" cy="2181309"/>
            </a:xfrm>
            <a:prstGeom prst="rect">
              <a:avLst/>
            </a:prstGeom>
          </p:spPr>
        </p:pic>
        <p:sp>
          <p:nvSpPr>
            <p:cNvPr id="8" name="TextBox 7">
              <a:extLst>
                <a:ext uri="{FF2B5EF4-FFF2-40B4-BE49-F238E27FC236}">
                  <a16:creationId xmlns:a16="http://schemas.microsoft.com/office/drawing/2014/main" id="{C735ADD1-6A2C-9E87-86FD-66B9B097E575}"/>
                </a:ext>
              </a:extLst>
            </p:cNvPr>
            <p:cNvSpPr txBox="1"/>
            <p:nvPr/>
          </p:nvSpPr>
          <p:spPr>
            <a:xfrm>
              <a:off x="410861" y="4102475"/>
              <a:ext cx="1365519" cy="369332"/>
            </a:xfrm>
            <a:prstGeom prst="rect">
              <a:avLst/>
            </a:prstGeom>
            <a:solidFill>
              <a:schemeClr val="bg1"/>
            </a:solidFill>
          </p:spPr>
          <p:txBody>
            <a:bodyPr wrap="square" rtlCol="0">
              <a:spAutoFit/>
            </a:bodyPr>
            <a:lstStyle/>
            <a:p>
              <a:r>
                <a:rPr lang="en-GB" dirty="0"/>
                <a:t>Two-row</a:t>
              </a:r>
            </a:p>
          </p:txBody>
        </p:sp>
        <p:sp>
          <p:nvSpPr>
            <p:cNvPr id="6" name="Oval 5">
              <a:extLst>
                <a:ext uri="{FF2B5EF4-FFF2-40B4-BE49-F238E27FC236}">
                  <a16:creationId xmlns:a16="http://schemas.microsoft.com/office/drawing/2014/main" id="{D8AFBE4E-EFD6-DA24-100A-9D5C6D3E6CB2}"/>
                </a:ext>
              </a:extLst>
            </p:cNvPr>
            <p:cNvSpPr/>
            <p:nvPr/>
          </p:nvSpPr>
          <p:spPr>
            <a:xfrm>
              <a:off x="1439319" y="4148593"/>
              <a:ext cx="294198" cy="27709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D796B3F-B5C0-1CC1-89B5-01433E106C1B}"/>
                </a:ext>
              </a:extLst>
            </p:cNvPr>
            <p:cNvSpPr txBox="1"/>
            <p:nvPr/>
          </p:nvSpPr>
          <p:spPr>
            <a:xfrm>
              <a:off x="4660348" y="4091842"/>
              <a:ext cx="1365519" cy="369332"/>
            </a:xfrm>
            <a:prstGeom prst="rect">
              <a:avLst/>
            </a:prstGeom>
            <a:solidFill>
              <a:schemeClr val="bg1"/>
            </a:solidFill>
          </p:spPr>
          <p:txBody>
            <a:bodyPr wrap="square" rtlCol="0">
              <a:spAutoFit/>
            </a:bodyPr>
            <a:lstStyle/>
            <a:p>
              <a:r>
                <a:rPr lang="en-GB" dirty="0"/>
                <a:t>Six-row</a:t>
              </a:r>
            </a:p>
          </p:txBody>
        </p:sp>
        <p:sp>
          <p:nvSpPr>
            <p:cNvPr id="7" name="Oval 6">
              <a:extLst>
                <a:ext uri="{FF2B5EF4-FFF2-40B4-BE49-F238E27FC236}">
                  <a16:creationId xmlns:a16="http://schemas.microsoft.com/office/drawing/2014/main" id="{9362D7FE-C8B5-263B-9669-1E0B375689F2}"/>
                </a:ext>
              </a:extLst>
            </p:cNvPr>
            <p:cNvSpPr/>
            <p:nvPr/>
          </p:nvSpPr>
          <p:spPr>
            <a:xfrm>
              <a:off x="5555256" y="4134374"/>
              <a:ext cx="294198" cy="277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87C7790D-8398-FFA7-ADF1-129B7A409DC2}"/>
              </a:ext>
            </a:extLst>
          </p:cNvPr>
          <p:cNvGrpSpPr/>
          <p:nvPr/>
        </p:nvGrpSpPr>
        <p:grpSpPr>
          <a:xfrm>
            <a:off x="7332015" y="3449325"/>
            <a:ext cx="540689" cy="373441"/>
            <a:chOff x="7332015" y="3449325"/>
            <a:chExt cx="540689" cy="373441"/>
          </a:xfrm>
        </p:grpSpPr>
        <p:sp>
          <p:nvSpPr>
            <p:cNvPr id="10" name="Oval 9">
              <a:extLst>
                <a:ext uri="{FF2B5EF4-FFF2-40B4-BE49-F238E27FC236}">
                  <a16:creationId xmlns:a16="http://schemas.microsoft.com/office/drawing/2014/main" id="{058960E1-77E0-E62A-EA92-6961398C0C15}"/>
                </a:ext>
              </a:extLst>
            </p:cNvPr>
            <p:cNvSpPr/>
            <p:nvPr/>
          </p:nvSpPr>
          <p:spPr>
            <a:xfrm>
              <a:off x="7479335" y="3454715"/>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51BF591-B9F2-98F7-8C94-515588DD3680}"/>
                </a:ext>
              </a:extLst>
            </p:cNvPr>
            <p:cNvSpPr/>
            <p:nvPr/>
          </p:nvSpPr>
          <p:spPr>
            <a:xfrm>
              <a:off x="7631735" y="3607115"/>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7BD854F-D9BF-5BAD-F25F-48F9E32C8128}"/>
                </a:ext>
              </a:extLst>
            </p:cNvPr>
            <p:cNvSpPr/>
            <p:nvPr/>
          </p:nvSpPr>
          <p:spPr>
            <a:xfrm>
              <a:off x="7784135" y="3759515"/>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5750216-14AF-31A3-0D72-B4F3F9E419FC}"/>
                </a:ext>
              </a:extLst>
            </p:cNvPr>
            <p:cNvSpPr/>
            <p:nvPr/>
          </p:nvSpPr>
          <p:spPr>
            <a:xfrm>
              <a:off x="7503191" y="3534977"/>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1CDF494-98D5-1542-75DC-AEB8E1DA737E}"/>
                </a:ext>
              </a:extLst>
            </p:cNvPr>
            <p:cNvSpPr/>
            <p:nvPr/>
          </p:nvSpPr>
          <p:spPr>
            <a:xfrm>
              <a:off x="7433693" y="3570439"/>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4B454C8-9CBC-6BD3-7A61-961748D6EDDC}"/>
                </a:ext>
              </a:extLst>
            </p:cNvPr>
            <p:cNvSpPr/>
            <p:nvPr/>
          </p:nvSpPr>
          <p:spPr>
            <a:xfrm>
              <a:off x="7540782" y="3449326"/>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904B51D-32BB-9A5A-BD7C-817EFD252724}"/>
                </a:ext>
              </a:extLst>
            </p:cNvPr>
            <p:cNvSpPr/>
            <p:nvPr/>
          </p:nvSpPr>
          <p:spPr>
            <a:xfrm>
              <a:off x="7332015" y="3638740"/>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7B941F5-3B66-E30A-3735-6F1B0AC746C2}"/>
                </a:ext>
              </a:extLst>
            </p:cNvPr>
            <p:cNvSpPr/>
            <p:nvPr/>
          </p:nvSpPr>
          <p:spPr>
            <a:xfrm>
              <a:off x="7494294" y="3636642"/>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92A5716-76FE-19A4-BE89-424A72DFBE04}"/>
                </a:ext>
              </a:extLst>
            </p:cNvPr>
            <p:cNvSpPr/>
            <p:nvPr/>
          </p:nvSpPr>
          <p:spPr>
            <a:xfrm>
              <a:off x="7649963" y="3500700"/>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8C6E5B7-41E9-DD82-6033-CE9DC1AC3706}"/>
                </a:ext>
              </a:extLst>
            </p:cNvPr>
            <p:cNvSpPr/>
            <p:nvPr/>
          </p:nvSpPr>
          <p:spPr>
            <a:xfrm>
              <a:off x="7759144" y="3449325"/>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77E321E-4F60-8123-1CEE-552B0BCFCCF9}"/>
                </a:ext>
              </a:extLst>
            </p:cNvPr>
            <p:cNvSpPr/>
            <p:nvPr/>
          </p:nvSpPr>
          <p:spPr>
            <a:xfrm>
              <a:off x="7725055" y="3580985"/>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028C75-7F8F-76A7-B95E-F1746E350AF9}"/>
                </a:ext>
              </a:extLst>
            </p:cNvPr>
            <p:cNvSpPr/>
            <p:nvPr/>
          </p:nvSpPr>
          <p:spPr>
            <a:xfrm>
              <a:off x="7620440" y="3696380"/>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F335690-EFD8-F41C-4495-D72D8D81CD70}"/>
                </a:ext>
              </a:extLst>
            </p:cNvPr>
            <p:cNvSpPr/>
            <p:nvPr/>
          </p:nvSpPr>
          <p:spPr>
            <a:xfrm>
              <a:off x="7734968" y="3668267"/>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BEB4FB7-3FDB-78FA-62A0-3605F7D6BF0C}"/>
                </a:ext>
              </a:extLst>
            </p:cNvPr>
            <p:cNvSpPr/>
            <p:nvPr/>
          </p:nvSpPr>
          <p:spPr>
            <a:xfrm>
              <a:off x="7813658" y="3540573"/>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6C9196B-99F5-C43F-6AC1-879116B0A0FC}"/>
                </a:ext>
              </a:extLst>
            </p:cNvPr>
            <p:cNvSpPr/>
            <p:nvPr/>
          </p:nvSpPr>
          <p:spPr>
            <a:xfrm>
              <a:off x="7425574" y="3675056"/>
              <a:ext cx="59046" cy="632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AAF2E803-8A63-B9C8-AC12-7700C773BC57}"/>
              </a:ext>
            </a:extLst>
          </p:cNvPr>
          <p:cNvGrpSpPr/>
          <p:nvPr/>
        </p:nvGrpSpPr>
        <p:grpSpPr>
          <a:xfrm>
            <a:off x="10002466" y="3814407"/>
            <a:ext cx="604477" cy="392848"/>
            <a:chOff x="10002466" y="3814407"/>
            <a:chExt cx="604477" cy="392848"/>
          </a:xfrm>
        </p:grpSpPr>
        <p:sp>
          <p:nvSpPr>
            <p:cNvPr id="25" name="Oval 24">
              <a:extLst>
                <a:ext uri="{FF2B5EF4-FFF2-40B4-BE49-F238E27FC236}">
                  <a16:creationId xmlns:a16="http://schemas.microsoft.com/office/drawing/2014/main" id="{45ECEE3D-A45C-4D08-87F1-A62EA1009B91}"/>
                </a:ext>
              </a:extLst>
            </p:cNvPr>
            <p:cNvSpPr/>
            <p:nvPr/>
          </p:nvSpPr>
          <p:spPr>
            <a:xfrm>
              <a:off x="10283762" y="3915721"/>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23CF474-2FA0-4C4D-3D3C-0F4E33A06F94}"/>
                </a:ext>
              </a:extLst>
            </p:cNvPr>
            <p:cNvSpPr/>
            <p:nvPr/>
          </p:nvSpPr>
          <p:spPr>
            <a:xfrm>
              <a:off x="10342808" y="3814407"/>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8F44B29-AE49-2DBF-289A-354FDFDA6BA0}"/>
                </a:ext>
              </a:extLst>
            </p:cNvPr>
            <p:cNvSpPr/>
            <p:nvPr/>
          </p:nvSpPr>
          <p:spPr>
            <a:xfrm>
              <a:off x="10436162" y="4068121"/>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49CF720-79A5-6C4A-A54B-ACB6130BD249}"/>
                </a:ext>
              </a:extLst>
            </p:cNvPr>
            <p:cNvSpPr/>
            <p:nvPr/>
          </p:nvSpPr>
          <p:spPr>
            <a:xfrm>
              <a:off x="10002466" y="4050658"/>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B40367B-FADC-5F41-BCAB-C2D6EEE87969}"/>
                </a:ext>
              </a:extLst>
            </p:cNvPr>
            <p:cNvSpPr/>
            <p:nvPr/>
          </p:nvSpPr>
          <p:spPr>
            <a:xfrm>
              <a:off x="10291225" y="4050658"/>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79B469-E973-2D52-0557-E79724360245}"/>
                </a:ext>
              </a:extLst>
            </p:cNvPr>
            <p:cNvSpPr/>
            <p:nvPr/>
          </p:nvSpPr>
          <p:spPr>
            <a:xfrm>
              <a:off x="10205335" y="4036495"/>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316C18B-5844-2ED2-E016-B212A6B9939A}"/>
                </a:ext>
              </a:extLst>
            </p:cNvPr>
            <p:cNvSpPr/>
            <p:nvPr/>
          </p:nvSpPr>
          <p:spPr>
            <a:xfrm>
              <a:off x="10175812" y="4016415"/>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080988D-466D-8D5C-D460-FA04F591D012}"/>
                </a:ext>
              </a:extLst>
            </p:cNvPr>
            <p:cNvSpPr/>
            <p:nvPr/>
          </p:nvSpPr>
          <p:spPr>
            <a:xfrm>
              <a:off x="10547897" y="3816286"/>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5AABF36C-DD39-478A-3CE8-6D10F6D1426A}"/>
                </a:ext>
              </a:extLst>
            </p:cNvPr>
            <p:cNvSpPr/>
            <p:nvPr/>
          </p:nvSpPr>
          <p:spPr>
            <a:xfrm>
              <a:off x="10061512" y="3822766"/>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4FCDEEB8-A474-043C-C9E8-87E173A26C6E}"/>
                </a:ext>
              </a:extLst>
            </p:cNvPr>
            <p:cNvSpPr/>
            <p:nvPr/>
          </p:nvSpPr>
          <p:spPr>
            <a:xfrm>
              <a:off x="10160885" y="3947346"/>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47BC09D9-987A-52E2-7780-C72ADB3CC668}"/>
                </a:ext>
              </a:extLst>
            </p:cNvPr>
            <p:cNvSpPr/>
            <p:nvPr/>
          </p:nvSpPr>
          <p:spPr>
            <a:xfrm>
              <a:off x="10191456" y="4105564"/>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4B6EB649-51A5-1017-FECF-DB44E1B9BCC2}"/>
                </a:ext>
              </a:extLst>
            </p:cNvPr>
            <p:cNvSpPr/>
            <p:nvPr/>
          </p:nvSpPr>
          <p:spPr>
            <a:xfrm>
              <a:off x="10138760" y="4144004"/>
              <a:ext cx="59046" cy="632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8" name="Table 38">
            <a:extLst>
              <a:ext uri="{FF2B5EF4-FFF2-40B4-BE49-F238E27FC236}">
                <a16:creationId xmlns:a16="http://schemas.microsoft.com/office/drawing/2014/main" id="{BFE68DF1-19A4-FBDB-2A93-B05093A9C633}"/>
              </a:ext>
            </a:extLst>
          </p:cNvPr>
          <p:cNvGraphicFramePr>
            <a:graphicFrameLocks noGrp="1"/>
          </p:cNvGraphicFramePr>
          <p:nvPr>
            <p:extLst>
              <p:ext uri="{D42A27DB-BD31-4B8C-83A1-F6EECF244321}">
                <p14:modId xmlns:p14="http://schemas.microsoft.com/office/powerpoint/2010/main" val="3924105144"/>
              </p:ext>
            </p:extLst>
          </p:nvPr>
        </p:nvGraphicFramePr>
        <p:xfrm>
          <a:off x="2249454" y="4900520"/>
          <a:ext cx="7200000" cy="185420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4029132581"/>
                    </a:ext>
                  </a:extLst>
                </a:gridCol>
                <a:gridCol w="540000">
                  <a:extLst>
                    <a:ext uri="{9D8B030D-6E8A-4147-A177-3AD203B41FA5}">
                      <a16:colId xmlns:a16="http://schemas.microsoft.com/office/drawing/2014/main" val="1498804817"/>
                    </a:ext>
                  </a:extLst>
                </a:gridCol>
                <a:gridCol w="540000">
                  <a:extLst>
                    <a:ext uri="{9D8B030D-6E8A-4147-A177-3AD203B41FA5}">
                      <a16:colId xmlns:a16="http://schemas.microsoft.com/office/drawing/2014/main" val="4242486920"/>
                    </a:ext>
                  </a:extLst>
                </a:gridCol>
                <a:gridCol w="540000">
                  <a:extLst>
                    <a:ext uri="{9D8B030D-6E8A-4147-A177-3AD203B41FA5}">
                      <a16:colId xmlns:a16="http://schemas.microsoft.com/office/drawing/2014/main" val="46291923"/>
                    </a:ext>
                  </a:extLst>
                </a:gridCol>
                <a:gridCol w="540000">
                  <a:extLst>
                    <a:ext uri="{9D8B030D-6E8A-4147-A177-3AD203B41FA5}">
                      <a16:colId xmlns:a16="http://schemas.microsoft.com/office/drawing/2014/main" val="4248348055"/>
                    </a:ext>
                  </a:extLst>
                </a:gridCol>
                <a:gridCol w="540000">
                  <a:extLst>
                    <a:ext uri="{9D8B030D-6E8A-4147-A177-3AD203B41FA5}">
                      <a16:colId xmlns:a16="http://schemas.microsoft.com/office/drawing/2014/main" val="2366600678"/>
                    </a:ext>
                  </a:extLst>
                </a:gridCol>
                <a:gridCol w="540000">
                  <a:extLst>
                    <a:ext uri="{9D8B030D-6E8A-4147-A177-3AD203B41FA5}">
                      <a16:colId xmlns:a16="http://schemas.microsoft.com/office/drawing/2014/main" val="3360684647"/>
                    </a:ext>
                  </a:extLst>
                </a:gridCol>
                <a:gridCol w="540000">
                  <a:extLst>
                    <a:ext uri="{9D8B030D-6E8A-4147-A177-3AD203B41FA5}">
                      <a16:colId xmlns:a16="http://schemas.microsoft.com/office/drawing/2014/main" val="3385421084"/>
                    </a:ext>
                  </a:extLst>
                </a:gridCol>
                <a:gridCol w="540000">
                  <a:extLst>
                    <a:ext uri="{9D8B030D-6E8A-4147-A177-3AD203B41FA5}">
                      <a16:colId xmlns:a16="http://schemas.microsoft.com/office/drawing/2014/main" val="3560786137"/>
                    </a:ext>
                  </a:extLst>
                </a:gridCol>
              </a:tblGrid>
              <a:tr h="370840">
                <a:tc>
                  <a:txBody>
                    <a:bodyPr/>
                    <a:lstStyle/>
                    <a:p>
                      <a:endParaRPr lang="en-GB" dirty="0"/>
                    </a:p>
                  </a:txBody>
                  <a:tcPr/>
                </a:tc>
                <a:tc gridSpan="4">
                  <a:txBody>
                    <a:bodyPr/>
                    <a:lstStyle/>
                    <a:p>
                      <a:pPr algn="ctr"/>
                      <a:r>
                        <a:rPr lang="en-GB" dirty="0"/>
                        <a:t>North America</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dirty="0"/>
                        <a:t>North Africa</a:t>
                      </a:r>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883701481"/>
                  </a:ext>
                </a:extLst>
              </a:tr>
              <a:tr h="370840">
                <a:tc>
                  <a:txBody>
                    <a:bodyPr/>
                    <a:lstStyle/>
                    <a:p>
                      <a:r>
                        <a:rPr lang="en-GB" dirty="0"/>
                        <a:t>Row Type</a:t>
                      </a:r>
                    </a:p>
                  </a:txBody>
                  <a:tcPr/>
                </a:tc>
                <a:tc>
                  <a:txBody>
                    <a:bodyPr/>
                    <a:lstStyle/>
                    <a:p>
                      <a:r>
                        <a:rPr lang="en-GB" dirty="0"/>
                        <a:t>6</a:t>
                      </a:r>
                    </a:p>
                  </a:txBody>
                  <a:tcPr/>
                </a:tc>
                <a:tc>
                  <a:txBody>
                    <a:bodyPr/>
                    <a:lstStyle/>
                    <a:p>
                      <a:r>
                        <a:rPr lang="en-GB" dirty="0"/>
                        <a:t>6</a:t>
                      </a:r>
                    </a:p>
                  </a:txBody>
                  <a:tcPr/>
                </a:tc>
                <a:tc>
                  <a:txBody>
                    <a:bodyPr/>
                    <a:lstStyle/>
                    <a:p>
                      <a:r>
                        <a:rPr lang="en-GB" dirty="0"/>
                        <a:t>6</a:t>
                      </a:r>
                    </a:p>
                  </a:txBody>
                  <a:tcPr/>
                </a:tc>
                <a:tc>
                  <a:txBody>
                    <a:bodyPr/>
                    <a:lstStyle/>
                    <a:p>
                      <a:r>
                        <a:rPr lang="en-GB" dirty="0"/>
                        <a:t>6</a:t>
                      </a:r>
                    </a:p>
                  </a:txBody>
                  <a:tcPr/>
                </a:tc>
                <a:tc>
                  <a:txBody>
                    <a:bodyPr/>
                    <a:lstStyle/>
                    <a:p>
                      <a:r>
                        <a:rPr lang="en-GB" dirty="0"/>
                        <a:t>2</a:t>
                      </a:r>
                    </a:p>
                  </a:txBody>
                  <a:tcPr/>
                </a:tc>
                <a:tc>
                  <a:txBody>
                    <a:bodyPr/>
                    <a:lstStyle/>
                    <a:p>
                      <a:r>
                        <a:rPr lang="en-GB" dirty="0"/>
                        <a:t>2</a:t>
                      </a:r>
                    </a:p>
                  </a:txBody>
                  <a:tcPr/>
                </a:tc>
                <a:tc>
                  <a:txBody>
                    <a:bodyPr/>
                    <a:lstStyle/>
                    <a:p>
                      <a:r>
                        <a:rPr lang="en-GB" dirty="0"/>
                        <a:t>2</a:t>
                      </a:r>
                    </a:p>
                  </a:txBody>
                  <a:tcPr/>
                </a:tc>
                <a:tc>
                  <a:txBody>
                    <a:bodyPr/>
                    <a:lstStyle/>
                    <a:p>
                      <a:r>
                        <a:rPr lang="en-GB" dirty="0"/>
                        <a:t>2</a:t>
                      </a:r>
                    </a:p>
                  </a:txBody>
                  <a:tcPr/>
                </a:tc>
                <a:extLst>
                  <a:ext uri="{0D108BD9-81ED-4DB2-BD59-A6C34878D82A}">
                    <a16:rowId xmlns:a16="http://schemas.microsoft.com/office/drawing/2014/main" val="3850407376"/>
                  </a:ext>
                </a:extLst>
              </a:tr>
              <a:tr h="370840">
                <a:tc>
                  <a:txBody>
                    <a:bodyPr/>
                    <a:lstStyle/>
                    <a:p>
                      <a:r>
                        <a:rPr lang="en-GB" dirty="0"/>
                        <a:t>Row type Causal SNP (A/G)</a:t>
                      </a:r>
                    </a:p>
                  </a:txBody>
                  <a:tcPr/>
                </a:tc>
                <a:tc>
                  <a:txBody>
                    <a:bodyPr/>
                    <a:lstStyle/>
                    <a:p>
                      <a:r>
                        <a:rPr lang="en-GB" dirty="0"/>
                        <a:t>A</a:t>
                      </a:r>
                    </a:p>
                  </a:txBody>
                  <a:tcPr/>
                </a:tc>
                <a:tc>
                  <a:txBody>
                    <a:bodyPr/>
                    <a:lstStyle/>
                    <a:p>
                      <a:r>
                        <a:rPr lang="en-GB" dirty="0"/>
                        <a:t>A</a:t>
                      </a:r>
                    </a:p>
                  </a:txBody>
                  <a:tcPr/>
                </a:tc>
                <a:tc>
                  <a:txBody>
                    <a:bodyPr/>
                    <a:lstStyle/>
                    <a:p>
                      <a:r>
                        <a:rPr lang="en-GB" dirty="0"/>
                        <a:t>A</a:t>
                      </a:r>
                    </a:p>
                  </a:txBody>
                  <a:tcPr/>
                </a:tc>
                <a:tc>
                  <a:txBody>
                    <a:bodyPr/>
                    <a:lstStyle/>
                    <a:p>
                      <a:r>
                        <a:rPr lang="en-GB" dirty="0"/>
                        <a:t>A</a:t>
                      </a:r>
                    </a:p>
                  </a:txBody>
                  <a:tcPr/>
                </a:tc>
                <a:tc>
                  <a:txBody>
                    <a:bodyPr/>
                    <a:lstStyle/>
                    <a:p>
                      <a:r>
                        <a:rPr lang="en-GB" dirty="0"/>
                        <a:t>G</a:t>
                      </a:r>
                    </a:p>
                  </a:txBody>
                  <a:tcPr/>
                </a:tc>
                <a:tc>
                  <a:txBody>
                    <a:bodyPr/>
                    <a:lstStyle/>
                    <a:p>
                      <a:r>
                        <a:rPr lang="en-GB" dirty="0"/>
                        <a:t>G</a:t>
                      </a:r>
                    </a:p>
                  </a:txBody>
                  <a:tcPr/>
                </a:tc>
                <a:tc>
                  <a:txBody>
                    <a:bodyPr/>
                    <a:lstStyle/>
                    <a:p>
                      <a:r>
                        <a:rPr lang="en-GB" dirty="0"/>
                        <a:t>G</a:t>
                      </a:r>
                    </a:p>
                  </a:txBody>
                  <a:tcPr/>
                </a:tc>
                <a:tc>
                  <a:txBody>
                    <a:bodyPr/>
                    <a:lstStyle/>
                    <a:p>
                      <a:r>
                        <a:rPr lang="en-GB" dirty="0"/>
                        <a:t>G</a:t>
                      </a:r>
                    </a:p>
                  </a:txBody>
                  <a:tcPr/>
                </a:tc>
                <a:extLst>
                  <a:ext uri="{0D108BD9-81ED-4DB2-BD59-A6C34878D82A}">
                    <a16:rowId xmlns:a16="http://schemas.microsoft.com/office/drawing/2014/main" val="2461565574"/>
                  </a:ext>
                </a:extLst>
              </a:tr>
              <a:tr h="370840">
                <a:tc>
                  <a:txBody>
                    <a:bodyPr/>
                    <a:lstStyle/>
                    <a:p>
                      <a:r>
                        <a:rPr lang="en-GB" dirty="0"/>
                        <a:t>Disease resistance (DR)</a:t>
                      </a:r>
                    </a:p>
                  </a:txBody>
                  <a:tcPr/>
                </a:tc>
                <a:tc>
                  <a:txBody>
                    <a:bodyPr/>
                    <a:lstStyle/>
                    <a:p>
                      <a:r>
                        <a:rPr lang="en-GB" dirty="0">
                          <a:highlight>
                            <a:srgbClr val="FFFF00"/>
                          </a:highlight>
                        </a:rPr>
                        <a:t>R</a:t>
                      </a:r>
                    </a:p>
                  </a:txBody>
                  <a:tcPr/>
                </a:tc>
                <a:tc>
                  <a:txBody>
                    <a:bodyPr/>
                    <a:lstStyle/>
                    <a:p>
                      <a:r>
                        <a:rPr lang="en-GB" dirty="0">
                          <a:highlight>
                            <a:srgbClr val="FFFF00"/>
                          </a:highlight>
                        </a:rPr>
                        <a:t>R</a:t>
                      </a:r>
                    </a:p>
                  </a:txBody>
                  <a:tcPr/>
                </a:tc>
                <a:tc>
                  <a:txBody>
                    <a:bodyPr/>
                    <a:lstStyle/>
                    <a:p>
                      <a:r>
                        <a:rPr lang="en-GB" dirty="0">
                          <a:highlight>
                            <a:srgbClr val="FFFF00"/>
                          </a:highlight>
                        </a:rPr>
                        <a:t>R</a:t>
                      </a:r>
                    </a:p>
                  </a:txBody>
                  <a:tcPr/>
                </a:tc>
                <a:tc>
                  <a:txBody>
                    <a:bodyPr/>
                    <a:lstStyle/>
                    <a:p>
                      <a:r>
                        <a:rPr lang="en-GB" dirty="0">
                          <a:highlight>
                            <a:srgbClr val="FFFF00"/>
                          </a:highlight>
                        </a:rPr>
                        <a:t>R</a:t>
                      </a:r>
                    </a:p>
                  </a:txBody>
                  <a:tcPr/>
                </a:tc>
                <a:tc>
                  <a:txBody>
                    <a:bodyPr/>
                    <a:lstStyle/>
                    <a:p>
                      <a:r>
                        <a:rPr lang="en-GB" dirty="0"/>
                        <a:t>S</a:t>
                      </a:r>
                    </a:p>
                  </a:txBody>
                  <a:tcPr/>
                </a:tc>
                <a:tc>
                  <a:txBody>
                    <a:bodyPr/>
                    <a:lstStyle/>
                    <a:p>
                      <a:r>
                        <a:rPr lang="en-GB" dirty="0"/>
                        <a:t>S</a:t>
                      </a:r>
                    </a:p>
                  </a:txBody>
                  <a:tcPr/>
                </a:tc>
                <a:tc>
                  <a:txBody>
                    <a:bodyPr/>
                    <a:lstStyle/>
                    <a:p>
                      <a:r>
                        <a:rPr lang="en-GB" dirty="0"/>
                        <a:t>S</a:t>
                      </a:r>
                    </a:p>
                  </a:txBody>
                  <a:tcPr/>
                </a:tc>
                <a:tc>
                  <a:txBody>
                    <a:bodyPr/>
                    <a:lstStyle/>
                    <a:p>
                      <a:r>
                        <a:rPr lang="en-GB" dirty="0">
                          <a:highlight>
                            <a:srgbClr val="FFFF00"/>
                          </a:highlight>
                        </a:rPr>
                        <a:t>R</a:t>
                      </a:r>
                    </a:p>
                  </a:txBody>
                  <a:tcPr/>
                </a:tc>
                <a:extLst>
                  <a:ext uri="{0D108BD9-81ED-4DB2-BD59-A6C34878D82A}">
                    <a16:rowId xmlns:a16="http://schemas.microsoft.com/office/drawing/2014/main" val="247913804"/>
                  </a:ext>
                </a:extLst>
              </a:tr>
              <a:tr h="370840">
                <a:tc>
                  <a:txBody>
                    <a:bodyPr/>
                    <a:lstStyle/>
                    <a:p>
                      <a:r>
                        <a:rPr lang="en-GB" dirty="0"/>
                        <a:t>DR causal SNP (C/T)</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T</a:t>
                      </a:r>
                    </a:p>
                  </a:txBody>
                  <a:tcPr/>
                </a:tc>
                <a:tc>
                  <a:txBody>
                    <a:bodyPr/>
                    <a:lstStyle/>
                    <a:p>
                      <a:r>
                        <a:rPr lang="en-GB" dirty="0"/>
                        <a:t>T</a:t>
                      </a:r>
                    </a:p>
                  </a:txBody>
                  <a:tcPr/>
                </a:tc>
                <a:tc>
                  <a:txBody>
                    <a:bodyPr/>
                    <a:lstStyle/>
                    <a:p>
                      <a:r>
                        <a:rPr lang="en-GB" dirty="0"/>
                        <a:t>T</a:t>
                      </a:r>
                    </a:p>
                  </a:txBody>
                  <a:tcPr/>
                </a:tc>
                <a:tc>
                  <a:txBody>
                    <a:bodyPr/>
                    <a:lstStyle/>
                    <a:p>
                      <a:r>
                        <a:rPr lang="en-GB" dirty="0"/>
                        <a:t>C</a:t>
                      </a:r>
                    </a:p>
                  </a:txBody>
                  <a:tcPr/>
                </a:tc>
                <a:extLst>
                  <a:ext uri="{0D108BD9-81ED-4DB2-BD59-A6C34878D82A}">
                    <a16:rowId xmlns:a16="http://schemas.microsoft.com/office/drawing/2014/main" val="4203019641"/>
                  </a:ext>
                </a:extLst>
              </a:tr>
            </a:tbl>
          </a:graphicData>
        </a:graphic>
      </p:graphicFrame>
      <p:pic>
        <p:nvPicPr>
          <p:cNvPr id="2052" name="Picture 4" descr="Diseases in wheat | Helping farmers in Scotland | Farm Advisory Service">
            <a:extLst>
              <a:ext uri="{FF2B5EF4-FFF2-40B4-BE49-F238E27FC236}">
                <a16:creationId xmlns:a16="http://schemas.microsoft.com/office/drawing/2014/main" id="{1AE29DF1-5097-273D-7BA4-89AD04D57C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584" r="13116" b="31787"/>
          <a:stretch/>
        </p:blipFill>
        <p:spPr bwMode="auto">
          <a:xfrm>
            <a:off x="6744362" y="2419025"/>
            <a:ext cx="2627376" cy="86751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71BA086C-27D2-82F6-4AA4-E57395C05572}"/>
              </a:ext>
            </a:extLst>
          </p:cNvPr>
          <p:cNvSpPr/>
          <p:nvPr/>
        </p:nvSpPr>
        <p:spPr>
          <a:xfrm>
            <a:off x="1776380" y="6058500"/>
            <a:ext cx="8068209" cy="80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4EF19B1-6AC1-DB72-8F43-5F308061C4AE}"/>
              </a:ext>
            </a:extLst>
          </p:cNvPr>
          <p:cNvSpPr/>
          <p:nvPr/>
        </p:nvSpPr>
        <p:spPr>
          <a:xfrm>
            <a:off x="1874337" y="6385118"/>
            <a:ext cx="8068209" cy="80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0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5674-ED93-4E45-A92A-BA5434DDFB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609DCE-9DC5-DF3A-A44C-AD527198365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8CBBD27-CF69-27D1-91C7-12A8DD549300}"/>
              </a:ext>
            </a:extLst>
          </p:cNvPr>
          <p:cNvPicPr>
            <a:picLocks noChangeAspect="1"/>
          </p:cNvPicPr>
          <p:nvPr/>
        </p:nvPicPr>
        <p:blipFill rotWithShape="1">
          <a:blip r:embed="rId3"/>
          <a:srcRect b="41036"/>
          <a:stretch/>
        </p:blipFill>
        <p:spPr>
          <a:xfrm>
            <a:off x="497445" y="1690688"/>
            <a:ext cx="11197110" cy="3700019"/>
          </a:xfrm>
          <a:prstGeom prst="rect">
            <a:avLst/>
          </a:prstGeom>
        </p:spPr>
      </p:pic>
      <p:pic>
        <p:nvPicPr>
          <p:cNvPr id="13314" name="Picture 2" descr="Image result for unhappy face">
            <a:extLst>
              <a:ext uri="{FF2B5EF4-FFF2-40B4-BE49-F238E27FC236}">
                <a16:creationId xmlns:a16="http://schemas.microsoft.com/office/drawing/2014/main" id="{092323C7-FFDC-F7F2-0AB9-485A810BB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692" y="1818389"/>
            <a:ext cx="3444616" cy="34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75D2-176B-7A7B-13A2-2E05710E7FA4}"/>
              </a:ext>
            </a:extLst>
          </p:cNvPr>
          <p:cNvSpPr>
            <a:spLocks noGrp="1"/>
          </p:cNvSpPr>
          <p:nvPr>
            <p:ph type="title"/>
          </p:nvPr>
        </p:nvSpPr>
        <p:spPr/>
        <p:txBody>
          <a:bodyPr/>
          <a:lstStyle/>
          <a:p>
            <a:r>
              <a:rPr lang="en-GB" dirty="0"/>
              <a:t>Relatedness among individuals: kinship</a:t>
            </a:r>
          </a:p>
        </p:txBody>
      </p:sp>
      <p:sp>
        <p:nvSpPr>
          <p:cNvPr id="3" name="Content Placeholder 2">
            <a:extLst>
              <a:ext uri="{FF2B5EF4-FFF2-40B4-BE49-F238E27FC236}">
                <a16:creationId xmlns:a16="http://schemas.microsoft.com/office/drawing/2014/main" id="{46635F37-053D-B786-8299-B32EC910CF79}"/>
              </a:ext>
            </a:extLst>
          </p:cNvPr>
          <p:cNvSpPr>
            <a:spLocks noGrp="1"/>
          </p:cNvSpPr>
          <p:nvPr>
            <p:ph idx="1"/>
          </p:nvPr>
        </p:nvSpPr>
        <p:spPr/>
        <p:txBody>
          <a:bodyPr/>
          <a:lstStyle/>
          <a:p>
            <a:r>
              <a:rPr lang="en-GB" dirty="0"/>
              <a:t>Unequal familial relationship</a:t>
            </a:r>
          </a:p>
          <a:p>
            <a:r>
              <a:rPr lang="en-GB" dirty="0"/>
              <a:t>Familial relatedness from recent co-ancestry among individuals usually exists in a collection of diversity panel which can lead to spurious association</a:t>
            </a:r>
          </a:p>
          <a:p>
            <a:pPr lvl="1"/>
            <a:r>
              <a:rPr lang="en-GB" dirty="0"/>
              <a:t>Can be estimated by SNP markers</a:t>
            </a:r>
          </a:p>
        </p:txBody>
      </p:sp>
    </p:spTree>
    <p:extLst>
      <p:ext uri="{BB962C8B-B14F-4D97-AF65-F5344CB8AC3E}">
        <p14:creationId xmlns:p14="http://schemas.microsoft.com/office/powerpoint/2010/main" val="344227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A1E4-7046-8993-1713-FCF055CB66ED}"/>
              </a:ext>
            </a:extLst>
          </p:cNvPr>
          <p:cNvSpPr>
            <a:spLocks noGrp="1"/>
          </p:cNvSpPr>
          <p:nvPr>
            <p:ph type="title"/>
          </p:nvPr>
        </p:nvSpPr>
        <p:spPr/>
        <p:txBody>
          <a:bodyPr/>
          <a:lstStyle/>
          <a:p>
            <a:r>
              <a:rPr lang="en-GB" dirty="0"/>
              <a:t>Mixed linear model</a:t>
            </a:r>
          </a:p>
        </p:txBody>
      </p:sp>
      <p:sp>
        <p:nvSpPr>
          <p:cNvPr id="3" name="Content Placeholder 2">
            <a:extLst>
              <a:ext uri="{FF2B5EF4-FFF2-40B4-BE49-F238E27FC236}">
                <a16:creationId xmlns:a16="http://schemas.microsoft.com/office/drawing/2014/main" id="{E4B91482-C06D-F6D8-64B4-800D9FF233D1}"/>
              </a:ext>
            </a:extLst>
          </p:cNvPr>
          <p:cNvSpPr>
            <a:spLocks noGrp="1"/>
          </p:cNvSpPr>
          <p:nvPr>
            <p:ph idx="1"/>
          </p:nvPr>
        </p:nvSpPr>
        <p:spPr/>
        <p:txBody>
          <a:bodyPr/>
          <a:lstStyle/>
          <a:p>
            <a:r>
              <a:rPr lang="en-GB" dirty="0"/>
              <a:t>A unified mixed-model framework for association mapping that accounts for multiple levels of relatedness</a:t>
            </a:r>
          </a:p>
          <a:p>
            <a:pPr marL="457200" lvl="1" indent="0">
              <a:buNone/>
            </a:pPr>
            <a:r>
              <a:rPr lang="en-GB" dirty="0"/>
              <a:t>Controls for population structure estimated by the SNP data (STRUCTURE or principle component analysis, PCA)</a:t>
            </a:r>
          </a:p>
          <a:p>
            <a:pPr marL="457200" lvl="1" indent="0">
              <a:buNone/>
            </a:pPr>
            <a:r>
              <a:rPr lang="en-GB" dirty="0"/>
              <a:t>Control for unequal familial relationship using kinship matrix</a:t>
            </a:r>
          </a:p>
          <a:p>
            <a:endParaRPr lang="en-GB" dirty="0"/>
          </a:p>
        </p:txBody>
      </p:sp>
      <p:pic>
        <p:nvPicPr>
          <p:cNvPr id="5" name="Picture 4">
            <a:extLst>
              <a:ext uri="{FF2B5EF4-FFF2-40B4-BE49-F238E27FC236}">
                <a16:creationId xmlns:a16="http://schemas.microsoft.com/office/drawing/2014/main" id="{4CA77DF4-F62B-2F81-3831-F675FB3B0C0D}"/>
              </a:ext>
            </a:extLst>
          </p:cNvPr>
          <p:cNvPicPr>
            <a:picLocks noChangeAspect="1"/>
          </p:cNvPicPr>
          <p:nvPr/>
        </p:nvPicPr>
        <p:blipFill>
          <a:blip r:embed="rId3"/>
          <a:stretch>
            <a:fillRect/>
          </a:stretch>
        </p:blipFill>
        <p:spPr>
          <a:xfrm>
            <a:off x="7500730" y="3828492"/>
            <a:ext cx="4215292" cy="2664383"/>
          </a:xfrm>
          <a:prstGeom prst="rect">
            <a:avLst/>
          </a:prstGeom>
        </p:spPr>
      </p:pic>
    </p:spTree>
    <p:extLst>
      <p:ext uri="{BB962C8B-B14F-4D97-AF65-F5344CB8AC3E}">
        <p14:creationId xmlns:p14="http://schemas.microsoft.com/office/powerpoint/2010/main" val="9509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D070-41D0-CEC3-2B4E-6D7EEB230081}"/>
              </a:ext>
            </a:extLst>
          </p:cNvPr>
          <p:cNvSpPr>
            <a:spLocks noGrp="1"/>
          </p:cNvSpPr>
          <p:nvPr>
            <p:ph type="title"/>
          </p:nvPr>
        </p:nvSpPr>
        <p:spPr/>
        <p:txBody>
          <a:bodyPr/>
          <a:lstStyle/>
          <a:p>
            <a:r>
              <a:rPr lang="en-GB" dirty="0"/>
              <a:t>Mixed linear model framework</a:t>
            </a:r>
          </a:p>
        </p:txBody>
      </p:sp>
      <p:sp>
        <p:nvSpPr>
          <p:cNvPr id="3" name="Content Placeholder 2">
            <a:extLst>
              <a:ext uri="{FF2B5EF4-FFF2-40B4-BE49-F238E27FC236}">
                <a16:creationId xmlns:a16="http://schemas.microsoft.com/office/drawing/2014/main" id="{6D465919-CB7F-4958-817B-CE6C30447EBD}"/>
              </a:ext>
            </a:extLst>
          </p:cNvPr>
          <p:cNvSpPr>
            <a:spLocks noGrp="1"/>
          </p:cNvSpPr>
          <p:nvPr>
            <p:ph idx="1"/>
          </p:nvPr>
        </p:nvSpPr>
        <p:spPr>
          <a:xfrm>
            <a:off x="838200" y="1825625"/>
            <a:ext cx="11065022" cy="4351338"/>
          </a:xfrm>
        </p:spPr>
        <p:txBody>
          <a:bodyPr/>
          <a:lstStyle/>
          <a:p>
            <a:r>
              <a:rPr lang="en-GB" dirty="0"/>
              <a:t>By controlling for population structure and kinship at the same time, mixed linear model reduce false positive in GWAS</a:t>
            </a:r>
          </a:p>
        </p:txBody>
      </p:sp>
      <p:pic>
        <p:nvPicPr>
          <p:cNvPr id="5" name="Picture 4">
            <a:extLst>
              <a:ext uri="{FF2B5EF4-FFF2-40B4-BE49-F238E27FC236}">
                <a16:creationId xmlns:a16="http://schemas.microsoft.com/office/drawing/2014/main" id="{A2747425-3CF2-0BD9-ED7E-F8750729DEFB}"/>
              </a:ext>
            </a:extLst>
          </p:cNvPr>
          <p:cNvPicPr>
            <a:picLocks noChangeAspect="1"/>
          </p:cNvPicPr>
          <p:nvPr/>
        </p:nvPicPr>
        <p:blipFill rotWithShape="1">
          <a:blip r:embed="rId3"/>
          <a:srcRect b="50585"/>
          <a:stretch/>
        </p:blipFill>
        <p:spPr>
          <a:xfrm>
            <a:off x="1171782" y="3061043"/>
            <a:ext cx="9602236" cy="3250857"/>
          </a:xfrm>
          <a:prstGeom prst="rect">
            <a:avLst/>
          </a:prstGeom>
        </p:spPr>
      </p:pic>
      <p:sp>
        <p:nvSpPr>
          <p:cNvPr id="6" name="TextBox 5">
            <a:extLst>
              <a:ext uri="{FF2B5EF4-FFF2-40B4-BE49-F238E27FC236}">
                <a16:creationId xmlns:a16="http://schemas.microsoft.com/office/drawing/2014/main" id="{9E0F6D8F-4E3B-6F7C-3429-988D576284C9}"/>
              </a:ext>
            </a:extLst>
          </p:cNvPr>
          <p:cNvSpPr txBox="1"/>
          <p:nvPr/>
        </p:nvSpPr>
        <p:spPr>
          <a:xfrm>
            <a:off x="10455966" y="6488668"/>
            <a:ext cx="1447256" cy="369332"/>
          </a:xfrm>
          <a:prstGeom prst="rect">
            <a:avLst/>
          </a:prstGeom>
          <a:noFill/>
        </p:spPr>
        <p:txBody>
          <a:bodyPr wrap="none" rtlCol="0">
            <a:spAutoFit/>
          </a:bodyPr>
          <a:lstStyle/>
          <a:p>
            <a:r>
              <a:rPr lang="en-GB" dirty="0"/>
              <a:t>Yu et al. 2006</a:t>
            </a:r>
          </a:p>
        </p:txBody>
      </p:sp>
      <p:cxnSp>
        <p:nvCxnSpPr>
          <p:cNvPr id="8" name="Straight Connector 7">
            <a:extLst>
              <a:ext uri="{FF2B5EF4-FFF2-40B4-BE49-F238E27FC236}">
                <a16:creationId xmlns:a16="http://schemas.microsoft.com/office/drawing/2014/main" id="{7754B87A-ACF4-700D-FB2B-1ADD99287D6F}"/>
              </a:ext>
            </a:extLst>
          </p:cNvPr>
          <p:cNvCxnSpPr>
            <a:cxnSpLocks/>
          </p:cNvCxnSpPr>
          <p:nvPr/>
        </p:nvCxnSpPr>
        <p:spPr>
          <a:xfrm flipV="1">
            <a:off x="8044070" y="3220278"/>
            <a:ext cx="2729948" cy="26239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E284B7B-5480-818C-3D9B-E3628FD9D035}"/>
              </a:ext>
            </a:extLst>
          </p:cNvPr>
          <p:cNvSpPr/>
          <p:nvPr/>
        </p:nvSpPr>
        <p:spPr>
          <a:xfrm>
            <a:off x="1171782" y="2926107"/>
            <a:ext cx="6421714" cy="356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87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6E0C-E764-196C-FAD9-BDAA0E8A8B0D}"/>
              </a:ext>
            </a:extLst>
          </p:cNvPr>
          <p:cNvSpPr>
            <a:spLocks noGrp="1"/>
          </p:cNvSpPr>
          <p:nvPr>
            <p:ph type="title"/>
          </p:nvPr>
        </p:nvSpPr>
        <p:spPr/>
        <p:txBody>
          <a:bodyPr/>
          <a:lstStyle/>
          <a:p>
            <a:r>
              <a:rPr lang="en-GB" dirty="0"/>
              <a:t>Improvement of GWAS models</a:t>
            </a:r>
          </a:p>
        </p:txBody>
      </p:sp>
      <p:sp>
        <p:nvSpPr>
          <p:cNvPr id="3" name="Content Placeholder 2">
            <a:extLst>
              <a:ext uri="{FF2B5EF4-FFF2-40B4-BE49-F238E27FC236}">
                <a16:creationId xmlns:a16="http://schemas.microsoft.com/office/drawing/2014/main" id="{C1403FD6-9287-B53A-D2C1-8EFD7D466CC9}"/>
              </a:ext>
            </a:extLst>
          </p:cNvPr>
          <p:cNvSpPr>
            <a:spLocks noGrp="1"/>
          </p:cNvSpPr>
          <p:nvPr>
            <p:ph idx="1"/>
          </p:nvPr>
        </p:nvSpPr>
        <p:spPr>
          <a:xfrm>
            <a:off x="838200" y="1825625"/>
            <a:ext cx="6105732" cy="4351338"/>
          </a:xfrm>
        </p:spPr>
        <p:txBody>
          <a:bodyPr/>
          <a:lstStyle/>
          <a:p>
            <a:r>
              <a:rPr lang="en-GB" dirty="0"/>
              <a:t>Improvement have been made based on mixed linear model</a:t>
            </a:r>
          </a:p>
          <a:p>
            <a:pPr lvl="1"/>
            <a:r>
              <a:rPr lang="en-GB" dirty="0"/>
              <a:t>Increase computational efficiency</a:t>
            </a:r>
          </a:p>
          <a:p>
            <a:pPr lvl="1"/>
            <a:r>
              <a:rPr lang="en-GB" dirty="0"/>
              <a:t>Increase statistical power</a:t>
            </a:r>
          </a:p>
          <a:p>
            <a:r>
              <a:rPr lang="en-GB" dirty="0"/>
              <a:t>Alternative framework for</a:t>
            </a:r>
            <a:br>
              <a:rPr lang="en-GB" dirty="0"/>
            </a:br>
            <a:r>
              <a:rPr lang="en-GB" dirty="0"/>
              <a:t>GWAS</a:t>
            </a:r>
          </a:p>
          <a:p>
            <a:pPr lvl="1"/>
            <a:r>
              <a:rPr lang="en-GB" dirty="0"/>
              <a:t>Bayesian methods: Bayesian RR-BLUP, </a:t>
            </a:r>
            <a:r>
              <a:rPr lang="en-GB" dirty="0" err="1"/>
              <a:t>BayesA</a:t>
            </a:r>
            <a:r>
              <a:rPr lang="en-GB" dirty="0"/>
              <a:t>, </a:t>
            </a:r>
            <a:r>
              <a:rPr lang="en-GB" dirty="0" err="1"/>
              <a:t>BayesB</a:t>
            </a:r>
            <a:r>
              <a:rPr lang="en-GB" dirty="0"/>
              <a:t>…etc</a:t>
            </a:r>
          </a:p>
        </p:txBody>
      </p:sp>
      <p:pic>
        <p:nvPicPr>
          <p:cNvPr id="5" name="Picture 4">
            <a:extLst>
              <a:ext uri="{FF2B5EF4-FFF2-40B4-BE49-F238E27FC236}">
                <a16:creationId xmlns:a16="http://schemas.microsoft.com/office/drawing/2014/main" id="{FC41D3B0-5DC4-EEFE-05EB-02D8730E0805}"/>
              </a:ext>
            </a:extLst>
          </p:cNvPr>
          <p:cNvPicPr>
            <a:picLocks noChangeAspect="1"/>
          </p:cNvPicPr>
          <p:nvPr/>
        </p:nvPicPr>
        <p:blipFill>
          <a:blip r:embed="rId3"/>
          <a:stretch>
            <a:fillRect/>
          </a:stretch>
        </p:blipFill>
        <p:spPr>
          <a:xfrm>
            <a:off x="6515276" y="2602439"/>
            <a:ext cx="5676724" cy="3709461"/>
          </a:xfrm>
          <a:prstGeom prst="rect">
            <a:avLst/>
          </a:prstGeom>
        </p:spPr>
      </p:pic>
      <p:sp>
        <p:nvSpPr>
          <p:cNvPr id="6" name="TextBox 5">
            <a:extLst>
              <a:ext uri="{FF2B5EF4-FFF2-40B4-BE49-F238E27FC236}">
                <a16:creationId xmlns:a16="http://schemas.microsoft.com/office/drawing/2014/main" id="{6E95ECE9-3F10-ECA6-6DEF-208FBDD89220}"/>
              </a:ext>
            </a:extLst>
          </p:cNvPr>
          <p:cNvSpPr txBox="1"/>
          <p:nvPr/>
        </p:nvSpPr>
        <p:spPr>
          <a:xfrm>
            <a:off x="8560905" y="6308209"/>
            <a:ext cx="1828834" cy="369332"/>
          </a:xfrm>
          <a:prstGeom prst="rect">
            <a:avLst/>
          </a:prstGeom>
          <a:noFill/>
        </p:spPr>
        <p:txBody>
          <a:bodyPr wrap="none" rtlCol="0">
            <a:spAutoFit/>
          </a:bodyPr>
          <a:lstStyle/>
          <a:p>
            <a:r>
              <a:rPr lang="en-GB" dirty="0"/>
              <a:t>Cortes et al. 2020</a:t>
            </a:r>
          </a:p>
        </p:txBody>
      </p:sp>
    </p:spTree>
    <p:extLst>
      <p:ext uri="{BB962C8B-B14F-4D97-AF65-F5344CB8AC3E}">
        <p14:creationId xmlns:p14="http://schemas.microsoft.com/office/powerpoint/2010/main" val="72270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E3D3-D57E-3589-1274-54534D56ACE7}"/>
              </a:ext>
            </a:extLst>
          </p:cNvPr>
          <p:cNvSpPr>
            <a:spLocks noGrp="1"/>
          </p:cNvSpPr>
          <p:nvPr>
            <p:ph type="title"/>
          </p:nvPr>
        </p:nvSpPr>
        <p:spPr/>
        <p:txBody>
          <a:bodyPr/>
          <a:lstStyle/>
          <a:p>
            <a:r>
              <a:rPr lang="en-GB" dirty="0"/>
              <a:t>GWAS Challenges</a:t>
            </a:r>
          </a:p>
        </p:txBody>
      </p:sp>
      <p:sp>
        <p:nvSpPr>
          <p:cNvPr id="3" name="Content Placeholder 2">
            <a:extLst>
              <a:ext uri="{FF2B5EF4-FFF2-40B4-BE49-F238E27FC236}">
                <a16:creationId xmlns:a16="http://schemas.microsoft.com/office/drawing/2014/main" id="{D9BAB99E-913F-D0BB-1C51-DE8F6078F111}"/>
              </a:ext>
            </a:extLst>
          </p:cNvPr>
          <p:cNvSpPr>
            <a:spLocks noGrp="1"/>
          </p:cNvSpPr>
          <p:nvPr>
            <p:ph idx="1"/>
          </p:nvPr>
        </p:nvSpPr>
        <p:spPr>
          <a:xfrm>
            <a:off x="838200" y="1825625"/>
            <a:ext cx="4639977" cy="4323384"/>
          </a:xfrm>
        </p:spPr>
        <p:txBody>
          <a:bodyPr/>
          <a:lstStyle/>
          <a:p>
            <a:r>
              <a:rPr lang="en-GB" dirty="0"/>
              <a:t>Loci with minor allele frequency </a:t>
            </a:r>
          </a:p>
          <a:p>
            <a:r>
              <a:rPr lang="en-GB" dirty="0"/>
              <a:t>Need validation</a:t>
            </a:r>
          </a:p>
          <a:p>
            <a:r>
              <a:rPr lang="en-GB" dirty="0"/>
              <a:t>How to establish appropriate significance threshold</a:t>
            </a:r>
          </a:p>
          <a:p>
            <a:r>
              <a:rPr lang="en-GB" dirty="0"/>
              <a:t>Synthetic association: causal gene located away from the GWAS peaks</a:t>
            </a:r>
          </a:p>
        </p:txBody>
      </p:sp>
      <p:pic>
        <p:nvPicPr>
          <p:cNvPr id="3074" name="Picture 2" descr="(a) &#10;Red &#10;Pink &#10;Tomato S/MYB12 &#10;1 &#10;SNPSA 603 bp deletion mutants disrupt coding &#10;204 &#10;117 &#10;3 &#10;Present) &#10;Sorghum Shl &#10;2.2 kb deletion &#10;Present) &#10;TG—CAA &#10;TAG—CAA &#10;TG—TAA &#10;mutation affects splicing &#10;0 &#10;sample size &#10;(b) &#10;NS &#10;25 &#10;37 &#10;30 &#10;7 &#10;SNPSA &#10;A &#10;SNPsA (C/A) &#10;603 bp deletion &#10;threshold &#10;e TG/TAG &#10;CAAITAA &#10;O Synthetic association &#10;Significant causality &#10;Non-significant causality &#10;SNPSA (A/G) &#10;threshold &#10;2.2 kb deletion &#10;GT/GG &#10;sample size ">
            <a:extLst>
              <a:ext uri="{FF2B5EF4-FFF2-40B4-BE49-F238E27FC236}">
                <a16:creationId xmlns:a16="http://schemas.microsoft.com/office/drawing/2014/main" id="{5067EDE7-3C2E-53AE-68F6-206391C72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4" b="-1"/>
          <a:stretch/>
        </p:blipFill>
        <p:spPr bwMode="auto">
          <a:xfrm>
            <a:off x="5478177" y="1342059"/>
            <a:ext cx="6713823" cy="4806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88D45F-DB87-5B62-6150-270F5742D703}"/>
              </a:ext>
            </a:extLst>
          </p:cNvPr>
          <p:cNvSpPr txBox="1"/>
          <p:nvPr/>
        </p:nvSpPr>
        <p:spPr>
          <a:xfrm>
            <a:off x="10695693" y="6492875"/>
            <a:ext cx="1496307" cy="369332"/>
          </a:xfrm>
          <a:prstGeom prst="rect">
            <a:avLst/>
          </a:prstGeom>
          <a:noFill/>
        </p:spPr>
        <p:txBody>
          <a:bodyPr wrap="none" rtlCol="0">
            <a:spAutoFit/>
          </a:bodyPr>
          <a:lstStyle/>
          <a:p>
            <a:r>
              <a:rPr lang="en-GB" dirty="0"/>
              <a:t>Liu et al. 2019</a:t>
            </a:r>
          </a:p>
        </p:txBody>
      </p:sp>
    </p:spTree>
    <p:extLst>
      <p:ext uri="{BB962C8B-B14F-4D97-AF65-F5344CB8AC3E}">
        <p14:creationId xmlns:p14="http://schemas.microsoft.com/office/powerpoint/2010/main" val="405026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A1-5FDB-C08B-C002-F57713CFE72A}"/>
              </a:ext>
            </a:extLst>
          </p:cNvPr>
          <p:cNvSpPr>
            <a:spLocks noGrp="1"/>
          </p:cNvSpPr>
          <p:nvPr>
            <p:ph type="title"/>
          </p:nvPr>
        </p:nvSpPr>
        <p:spPr/>
        <p:txBody>
          <a:bodyPr/>
          <a:lstStyle/>
          <a:p>
            <a:r>
              <a:rPr lang="en-GB" dirty="0"/>
              <a:t>Objectives </a:t>
            </a:r>
          </a:p>
        </p:txBody>
      </p:sp>
      <p:sp>
        <p:nvSpPr>
          <p:cNvPr id="3" name="Content Placeholder 2">
            <a:extLst>
              <a:ext uri="{FF2B5EF4-FFF2-40B4-BE49-F238E27FC236}">
                <a16:creationId xmlns:a16="http://schemas.microsoft.com/office/drawing/2014/main" id="{F4D079FF-9F31-926B-3327-2CCBBB78FD06}"/>
              </a:ext>
            </a:extLst>
          </p:cNvPr>
          <p:cNvSpPr>
            <a:spLocks noGrp="1"/>
          </p:cNvSpPr>
          <p:nvPr>
            <p:ph idx="1"/>
          </p:nvPr>
        </p:nvSpPr>
        <p:spPr/>
        <p:txBody>
          <a:bodyPr/>
          <a:lstStyle/>
          <a:p>
            <a:r>
              <a:rPr lang="en-GB" dirty="0"/>
              <a:t>Basic theory behind GWAS</a:t>
            </a:r>
          </a:p>
          <a:p>
            <a:r>
              <a:rPr lang="en-GB" dirty="0"/>
              <a:t>How to conduct GWAS and useful software</a:t>
            </a:r>
          </a:p>
          <a:p>
            <a:r>
              <a:rPr lang="en-GB" dirty="0"/>
              <a:t>Interpreting GWAS</a:t>
            </a:r>
          </a:p>
          <a:p>
            <a:r>
              <a:rPr lang="en-GB" dirty="0"/>
              <a:t>What is next?</a:t>
            </a:r>
          </a:p>
        </p:txBody>
      </p:sp>
    </p:spTree>
    <p:extLst>
      <p:ext uri="{BB962C8B-B14F-4D97-AF65-F5344CB8AC3E}">
        <p14:creationId xmlns:p14="http://schemas.microsoft.com/office/powerpoint/2010/main" val="280082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0D25-2488-47EB-A15C-F3393B8791CF}"/>
              </a:ext>
            </a:extLst>
          </p:cNvPr>
          <p:cNvSpPr>
            <a:spLocks noGrp="1"/>
          </p:cNvSpPr>
          <p:nvPr>
            <p:ph type="title"/>
          </p:nvPr>
        </p:nvSpPr>
        <p:spPr/>
        <p:txBody>
          <a:bodyPr/>
          <a:lstStyle/>
          <a:p>
            <a:r>
              <a:rPr lang="en-GB" dirty="0"/>
              <a:t>Some tips on getting the marker data right</a:t>
            </a:r>
          </a:p>
        </p:txBody>
      </p:sp>
      <p:sp>
        <p:nvSpPr>
          <p:cNvPr id="3" name="Content Placeholder 2">
            <a:extLst>
              <a:ext uri="{FF2B5EF4-FFF2-40B4-BE49-F238E27FC236}">
                <a16:creationId xmlns:a16="http://schemas.microsoft.com/office/drawing/2014/main" id="{65E5A156-43CC-633B-0B4A-55CAAB269851}"/>
              </a:ext>
            </a:extLst>
          </p:cNvPr>
          <p:cNvSpPr>
            <a:spLocks noGrp="1"/>
          </p:cNvSpPr>
          <p:nvPr>
            <p:ph idx="1"/>
          </p:nvPr>
        </p:nvSpPr>
        <p:spPr/>
        <p:txBody>
          <a:bodyPr/>
          <a:lstStyle/>
          <a:p>
            <a:pPr marL="0" indent="0">
              <a:buNone/>
            </a:pPr>
            <a:r>
              <a:rPr lang="en-GB" dirty="0"/>
              <a:t>Filter SNP markers before GWAS</a:t>
            </a:r>
          </a:p>
          <a:p>
            <a:r>
              <a:rPr lang="en-GB" dirty="0"/>
              <a:t>Minor allele frequency (MAF). </a:t>
            </a:r>
            <a:r>
              <a:rPr lang="en-GB" dirty="0" err="1"/>
              <a:t>Eg</a:t>
            </a:r>
            <a:r>
              <a:rPr lang="en-GB" dirty="0"/>
              <a:t>: MAF &lt; 0.05</a:t>
            </a:r>
          </a:p>
          <a:p>
            <a:r>
              <a:rPr lang="en-GB" dirty="0"/>
              <a:t>Markers in complete linkage (</a:t>
            </a:r>
            <a:r>
              <a:rPr lang="en-GB" i="1" dirty="0"/>
              <a:t>r</a:t>
            </a:r>
            <a:r>
              <a:rPr lang="en-GB" i="1" baseline="30000" dirty="0"/>
              <a:t>2</a:t>
            </a:r>
            <a:r>
              <a:rPr lang="en-GB" i="1" dirty="0"/>
              <a:t> </a:t>
            </a:r>
            <a:r>
              <a:rPr lang="en-GB" dirty="0"/>
              <a:t>= 1)</a:t>
            </a:r>
          </a:p>
          <a:p>
            <a:r>
              <a:rPr lang="en-GB" dirty="0"/>
              <a:t>Markers with high missing rate (&gt; 25%)</a:t>
            </a:r>
          </a:p>
          <a:p>
            <a:r>
              <a:rPr lang="en-GB" dirty="0"/>
              <a:t>Heterozygosity rate</a:t>
            </a:r>
          </a:p>
          <a:p>
            <a:endParaRPr lang="en-GB" dirty="0"/>
          </a:p>
          <a:p>
            <a:endParaRPr lang="en-GB" dirty="0"/>
          </a:p>
        </p:txBody>
      </p:sp>
      <p:pic>
        <p:nvPicPr>
          <p:cNvPr id="8194" name="Picture 2" descr="Tassel">
            <a:extLst>
              <a:ext uri="{FF2B5EF4-FFF2-40B4-BE49-F238E27FC236}">
                <a16:creationId xmlns:a16="http://schemas.microsoft.com/office/drawing/2014/main" id="{F7817DA9-E35F-C1FF-B955-4097A9077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175" y="3135618"/>
            <a:ext cx="4793976" cy="372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D189-84A8-49F6-DF94-7A631D6EB855}"/>
              </a:ext>
            </a:extLst>
          </p:cNvPr>
          <p:cNvSpPr>
            <a:spLocks noGrp="1"/>
          </p:cNvSpPr>
          <p:nvPr>
            <p:ph type="title"/>
          </p:nvPr>
        </p:nvSpPr>
        <p:spPr/>
        <p:txBody>
          <a:bodyPr/>
          <a:lstStyle/>
          <a:p>
            <a:r>
              <a:rPr lang="en-GB" dirty="0"/>
              <a:t>Address relatedness among individual</a:t>
            </a:r>
          </a:p>
        </p:txBody>
      </p:sp>
      <p:sp>
        <p:nvSpPr>
          <p:cNvPr id="3" name="Content Placeholder 2">
            <a:extLst>
              <a:ext uri="{FF2B5EF4-FFF2-40B4-BE49-F238E27FC236}">
                <a16:creationId xmlns:a16="http://schemas.microsoft.com/office/drawing/2014/main" id="{CBECE9ED-4E17-0BE9-92AF-3195A97DBC79}"/>
              </a:ext>
            </a:extLst>
          </p:cNvPr>
          <p:cNvSpPr>
            <a:spLocks noGrp="1"/>
          </p:cNvSpPr>
          <p:nvPr>
            <p:ph idx="1"/>
          </p:nvPr>
        </p:nvSpPr>
        <p:spPr>
          <a:xfrm>
            <a:off x="838200" y="1825625"/>
            <a:ext cx="7129137" cy="4351338"/>
          </a:xfrm>
        </p:spPr>
        <p:txBody>
          <a:bodyPr/>
          <a:lstStyle/>
          <a:p>
            <a:pPr marL="0" indent="0">
              <a:buNone/>
            </a:pPr>
            <a:r>
              <a:rPr lang="en-GB" dirty="0"/>
              <a:t>Methods to control for population structure</a:t>
            </a:r>
          </a:p>
          <a:p>
            <a:r>
              <a:rPr lang="en-GB" dirty="0"/>
              <a:t>Calculate population structure with the STRUCTURE software (Pritchard Lab, Stanford)</a:t>
            </a:r>
          </a:p>
          <a:p>
            <a:r>
              <a:rPr lang="en-GB" dirty="0"/>
              <a:t>Principle Component Analysis (PCA)</a:t>
            </a:r>
          </a:p>
          <a:p>
            <a:pPr lvl="1"/>
            <a:r>
              <a:rPr lang="en-GB" dirty="0"/>
              <a:t>Include the first few PCs that explains a large portion of variation</a:t>
            </a:r>
          </a:p>
        </p:txBody>
      </p:sp>
      <p:pic>
        <p:nvPicPr>
          <p:cNvPr id="4098" name="Picture 2">
            <a:extLst>
              <a:ext uri="{FF2B5EF4-FFF2-40B4-BE49-F238E27FC236}">
                <a16:creationId xmlns:a16="http://schemas.microsoft.com/office/drawing/2014/main" id="{9F98D98C-6E2E-6228-EC78-E4121272B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537" y="3532119"/>
            <a:ext cx="4224663" cy="316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F78F-8A23-649D-BDD9-5CD0D72DBFAF}"/>
              </a:ext>
            </a:extLst>
          </p:cNvPr>
          <p:cNvSpPr>
            <a:spLocks noGrp="1"/>
          </p:cNvSpPr>
          <p:nvPr>
            <p:ph type="title"/>
          </p:nvPr>
        </p:nvSpPr>
        <p:spPr/>
        <p:txBody>
          <a:bodyPr/>
          <a:lstStyle/>
          <a:p>
            <a:r>
              <a:rPr lang="en-GB" dirty="0"/>
              <a:t>Address relatedness among individual</a:t>
            </a:r>
          </a:p>
        </p:txBody>
      </p:sp>
      <p:sp>
        <p:nvSpPr>
          <p:cNvPr id="3" name="Content Placeholder 2">
            <a:extLst>
              <a:ext uri="{FF2B5EF4-FFF2-40B4-BE49-F238E27FC236}">
                <a16:creationId xmlns:a16="http://schemas.microsoft.com/office/drawing/2014/main" id="{6BA9C079-6B5B-01EE-39D5-65D98D129B4C}"/>
              </a:ext>
            </a:extLst>
          </p:cNvPr>
          <p:cNvSpPr>
            <a:spLocks noGrp="1"/>
          </p:cNvSpPr>
          <p:nvPr>
            <p:ph idx="1"/>
          </p:nvPr>
        </p:nvSpPr>
        <p:spPr/>
        <p:txBody>
          <a:bodyPr/>
          <a:lstStyle/>
          <a:p>
            <a:pPr marL="0" indent="0">
              <a:buNone/>
            </a:pPr>
            <a:r>
              <a:rPr lang="en-GB" dirty="0"/>
              <a:t>Methods to control for kinship</a:t>
            </a:r>
          </a:p>
          <a:p>
            <a:r>
              <a:rPr lang="en-GB" dirty="0"/>
              <a:t>Identity by descent (IBD)</a:t>
            </a:r>
          </a:p>
          <a:p>
            <a:r>
              <a:rPr lang="en-GB" dirty="0"/>
              <a:t>You can also estimate kinship: Identity by state (IBS)</a:t>
            </a:r>
          </a:p>
          <a:p>
            <a:pPr lvl="1"/>
            <a:r>
              <a:rPr lang="en-GB" dirty="0"/>
              <a:t>Loiselle et al. (1995)</a:t>
            </a:r>
          </a:p>
          <a:p>
            <a:pPr lvl="1"/>
            <a:r>
              <a:rPr lang="en-GB" dirty="0" err="1"/>
              <a:t>VanRaden</a:t>
            </a:r>
            <a:r>
              <a:rPr lang="en-GB" dirty="0"/>
              <a:t> (2008)</a:t>
            </a:r>
          </a:p>
        </p:txBody>
      </p:sp>
      <p:pic>
        <p:nvPicPr>
          <p:cNvPr id="5124" name="Picture 4" descr="Autosomal Recessive Inheritance – Michigan Genetics Resource Center">
            <a:extLst>
              <a:ext uri="{FF2B5EF4-FFF2-40B4-BE49-F238E27FC236}">
                <a16:creationId xmlns:a16="http://schemas.microsoft.com/office/drawing/2014/main" id="{E7739EF8-8B76-E32D-A87A-8898220E76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07"/>
          <a:stretch/>
        </p:blipFill>
        <p:spPr bwMode="auto">
          <a:xfrm>
            <a:off x="5850835" y="3454506"/>
            <a:ext cx="5320747" cy="303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0E2B-8AE8-3131-D822-338B26C144DE}"/>
              </a:ext>
            </a:extLst>
          </p:cNvPr>
          <p:cNvSpPr>
            <a:spLocks noGrp="1"/>
          </p:cNvSpPr>
          <p:nvPr>
            <p:ph type="title"/>
          </p:nvPr>
        </p:nvSpPr>
        <p:spPr/>
        <p:txBody>
          <a:bodyPr/>
          <a:lstStyle/>
          <a:p>
            <a:r>
              <a:rPr lang="en-GB" dirty="0"/>
              <a:t>GWAS software</a:t>
            </a:r>
          </a:p>
        </p:txBody>
      </p:sp>
      <p:sp>
        <p:nvSpPr>
          <p:cNvPr id="3" name="Content Placeholder 2">
            <a:extLst>
              <a:ext uri="{FF2B5EF4-FFF2-40B4-BE49-F238E27FC236}">
                <a16:creationId xmlns:a16="http://schemas.microsoft.com/office/drawing/2014/main" id="{443EC189-53F1-FAFD-D934-13392B39B46B}"/>
              </a:ext>
            </a:extLst>
          </p:cNvPr>
          <p:cNvSpPr>
            <a:spLocks noGrp="1"/>
          </p:cNvSpPr>
          <p:nvPr>
            <p:ph idx="1"/>
          </p:nvPr>
        </p:nvSpPr>
        <p:spPr/>
        <p:txBody>
          <a:bodyPr/>
          <a:lstStyle/>
          <a:p>
            <a:pPr marL="0" indent="0">
              <a:buNone/>
            </a:pPr>
            <a:r>
              <a:rPr lang="en-GB" b="1" dirty="0"/>
              <a:t>User friendly</a:t>
            </a:r>
            <a:r>
              <a:rPr lang="en-GB" dirty="0"/>
              <a:t>: TASSEL</a:t>
            </a:r>
          </a:p>
          <a:p>
            <a:pPr marL="0" indent="0">
              <a:buNone/>
            </a:pPr>
            <a:r>
              <a:rPr lang="en-GB" b="1" dirty="0"/>
              <a:t>Versatile and pretty output: </a:t>
            </a:r>
            <a:r>
              <a:rPr lang="en-GB" dirty="0"/>
              <a:t>GAPIT</a:t>
            </a:r>
          </a:p>
          <a:p>
            <a:pPr marL="0" indent="0">
              <a:buNone/>
            </a:pPr>
            <a:r>
              <a:rPr lang="en-GB" b="1" dirty="0"/>
              <a:t>Can accommodate large dataset: </a:t>
            </a:r>
            <a:r>
              <a:rPr lang="en-GB" dirty="0"/>
              <a:t>PLINK</a:t>
            </a:r>
            <a:endParaRPr lang="en-GB" b="1" dirty="0"/>
          </a:p>
        </p:txBody>
      </p:sp>
      <p:pic>
        <p:nvPicPr>
          <p:cNvPr id="6146" name="Picture 2" descr="Maize Genetics | TASSEL">
            <a:extLst>
              <a:ext uri="{FF2B5EF4-FFF2-40B4-BE49-F238E27FC236}">
                <a16:creationId xmlns:a16="http://schemas.microsoft.com/office/drawing/2014/main" id="{F1EF75B9-C250-9503-2717-2014BF52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742" y="2576512"/>
            <a:ext cx="170497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ize Genetics | GAPIT">
            <a:extLst>
              <a:ext uri="{FF2B5EF4-FFF2-40B4-BE49-F238E27FC236}">
                <a16:creationId xmlns:a16="http://schemas.microsoft.com/office/drawing/2014/main" id="{5757C658-FE35-8108-0C31-53F89AD28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891" y="4951965"/>
            <a:ext cx="47910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B328-31D8-C5F4-A52D-494106E11BBD}"/>
              </a:ext>
            </a:extLst>
          </p:cNvPr>
          <p:cNvSpPr>
            <a:spLocks noGrp="1"/>
          </p:cNvSpPr>
          <p:nvPr>
            <p:ph type="title"/>
          </p:nvPr>
        </p:nvSpPr>
        <p:spPr/>
        <p:txBody>
          <a:bodyPr/>
          <a:lstStyle/>
          <a:p>
            <a:r>
              <a:rPr lang="en-GB" dirty="0"/>
              <a:t>Interpret GWAS result</a:t>
            </a:r>
          </a:p>
        </p:txBody>
      </p:sp>
      <p:sp>
        <p:nvSpPr>
          <p:cNvPr id="3" name="Content Placeholder 2">
            <a:extLst>
              <a:ext uri="{FF2B5EF4-FFF2-40B4-BE49-F238E27FC236}">
                <a16:creationId xmlns:a16="http://schemas.microsoft.com/office/drawing/2014/main" id="{3BE0657C-CF52-AE98-F51D-6BC5F93690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C3CFAA2-237F-C4BD-003D-77146A20CDF8}"/>
              </a:ext>
            </a:extLst>
          </p:cNvPr>
          <p:cNvPicPr>
            <a:picLocks noChangeAspect="1"/>
          </p:cNvPicPr>
          <p:nvPr/>
        </p:nvPicPr>
        <p:blipFill>
          <a:blip r:embed="rId3"/>
          <a:stretch>
            <a:fillRect/>
          </a:stretch>
        </p:blipFill>
        <p:spPr>
          <a:xfrm>
            <a:off x="0" y="1825625"/>
            <a:ext cx="12192000" cy="4880806"/>
          </a:xfrm>
          <a:prstGeom prst="rect">
            <a:avLst/>
          </a:prstGeom>
        </p:spPr>
      </p:pic>
    </p:spTree>
    <p:extLst>
      <p:ext uri="{BB962C8B-B14F-4D97-AF65-F5344CB8AC3E}">
        <p14:creationId xmlns:p14="http://schemas.microsoft.com/office/powerpoint/2010/main" val="3182081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47B4-E6E9-4937-80AF-4FDFA6DF6244}"/>
              </a:ext>
            </a:extLst>
          </p:cNvPr>
          <p:cNvSpPr>
            <a:spLocks noGrp="1"/>
          </p:cNvSpPr>
          <p:nvPr>
            <p:ph type="title"/>
          </p:nvPr>
        </p:nvSpPr>
        <p:spPr/>
        <p:txBody>
          <a:bodyPr/>
          <a:lstStyle/>
          <a:p>
            <a:r>
              <a:rPr lang="en-GB" dirty="0"/>
              <a:t>Interpret GWAS result</a:t>
            </a:r>
          </a:p>
        </p:txBody>
      </p:sp>
      <p:sp>
        <p:nvSpPr>
          <p:cNvPr id="3" name="Content Placeholder 2">
            <a:extLst>
              <a:ext uri="{FF2B5EF4-FFF2-40B4-BE49-F238E27FC236}">
                <a16:creationId xmlns:a16="http://schemas.microsoft.com/office/drawing/2014/main" id="{4FA96A64-6601-B20D-E401-648B98781D31}"/>
              </a:ext>
            </a:extLst>
          </p:cNvPr>
          <p:cNvSpPr>
            <a:spLocks noGrp="1"/>
          </p:cNvSpPr>
          <p:nvPr>
            <p:ph idx="1"/>
          </p:nvPr>
        </p:nvSpPr>
        <p:spPr>
          <a:xfrm>
            <a:off x="838200" y="1825625"/>
            <a:ext cx="6464300" cy="4351338"/>
          </a:xfrm>
        </p:spPr>
        <p:txBody>
          <a:bodyPr/>
          <a:lstStyle/>
          <a:p>
            <a:pPr marL="0" indent="0">
              <a:buNone/>
            </a:pPr>
            <a:r>
              <a:rPr lang="en-GB" dirty="0"/>
              <a:t>Manhattan Plot</a:t>
            </a:r>
          </a:p>
          <a:p>
            <a:r>
              <a:rPr lang="en-GB" dirty="0"/>
              <a:t>Scatter plot used to display large number of data points and their significance in GWAS </a:t>
            </a:r>
          </a:p>
          <a:p>
            <a:r>
              <a:rPr lang="en-GB" dirty="0"/>
              <a:t>Each data point is a SNP</a:t>
            </a:r>
          </a:p>
          <a:p>
            <a:r>
              <a:rPr lang="en-GB" dirty="0"/>
              <a:t>X-axis: genomic position</a:t>
            </a:r>
          </a:p>
          <a:p>
            <a:r>
              <a:rPr lang="en-GB" dirty="0"/>
              <a:t>Y-axis: negative logarithm of the association </a:t>
            </a:r>
            <a:r>
              <a:rPr lang="en-GB" i="1" dirty="0"/>
              <a:t>p-</a:t>
            </a:r>
            <a:r>
              <a:rPr lang="en-GB" dirty="0"/>
              <a:t>value</a:t>
            </a:r>
          </a:p>
        </p:txBody>
      </p:sp>
      <p:pic>
        <p:nvPicPr>
          <p:cNvPr id="5" name="Picture 4">
            <a:extLst>
              <a:ext uri="{FF2B5EF4-FFF2-40B4-BE49-F238E27FC236}">
                <a16:creationId xmlns:a16="http://schemas.microsoft.com/office/drawing/2014/main" id="{CD54ED93-A51D-DD28-FC37-DDF077337576}"/>
              </a:ext>
            </a:extLst>
          </p:cNvPr>
          <p:cNvPicPr>
            <a:picLocks noChangeAspect="1"/>
          </p:cNvPicPr>
          <p:nvPr/>
        </p:nvPicPr>
        <p:blipFill rotWithShape="1">
          <a:blip r:embed="rId3"/>
          <a:srcRect r="37128"/>
          <a:stretch/>
        </p:blipFill>
        <p:spPr>
          <a:xfrm>
            <a:off x="6096000" y="3211587"/>
            <a:ext cx="5861378" cy="2823033"/>
          </a:xfrm>
          <a:prstGeom prst="rect">
            <a:avLst/>
          </a:prstGeom>
        </p:spPr>
      </p:pic>
      <p:sp>
        <p:nvSpPr>
          <p:cNvPr id="6" name="TextBox 5">
            <a:extLst>
              <a:ext uri="{FF2B5EF4-FFF2-40B4-BE49-F238E27FC236}">
                <a16:creationId xmlns:a16="http://schemas.microsoft.com/office/drawing/2014/main" id="{7EC29985-0170-CF5D-E08D-BFD2337BE7E2}"/>
              </a:ext>
            </a:extLst>
          </p:cNvPr>
          <p:cNvSpPr txBox="1"/>
          <p:nvPr/>
        </p:nvSpPr>
        <p:spPr>
          <a:xfrm>
            <a:off x="9232900" y="6350000"/>
            <a:ext cx="1969898" cy="369332"/>
          </a:xfrm>
          <a:prstGeom prst="rect">
            <a:avLst/>
          </a:prstGeom>
          <a:noFill/>
        </p:spPr>
        <p:txBody>
          <a:bodyPr wrap="none" rtlCol="0">
            <a:spAutoFit/>
          </a:bodyPr>
          <a:lstStyle/>
          <a:p>
            <a:r>
              <a:rPr lang="en-GB" dirty="0"/>
              <a:t>Cortes et al. (2020)</a:t>
            </a:r>
          </a:p>
        </p:txBody>
      </p:sp>
      <p:pic>
        <p:nvPicPr>
          <p:cNvPr id="14338" name="Picture 2" descr="30k+ Manhattan Skyline Pictures | Download Free Images on Unsplash">
            <a:extLst>
              <a:ext uri="{FF2B5EF4-FFF2-40B4-BE49-F238E27FC236}">
                <a16:creationId xmlns:a16="http://schemas.microsoft.com/office/drawing/2014/main" id="{7C296C36-1010-CF15-5D6E-C8ADADBF0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117" y="138668"/>
            <a:ext cx="3974261" cy="223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052F-A59B-B59E-AC3D-3059F1BEC699}"/>
              </a:ext>
            </a:extLst>
          </p:cNvPr>
          <p:cNvSpPr>
            <a:spLocks noGrp="1"/>
          </p:cNvSpPr>
          <p:nvPr>
            <p:ph type="title"/>
          </p:nvPr>
        </p:nvSpPr>
        <p:spPr/>
        <p:txBody>
          <a:bodyPr/>
          <a:lstStyle/>
          <a:p>
            <a:r>
              <a:rPr lang="en-GB" dirty="0"/>
              <a:t>Interpret GWAS result</a:t>
            </a:r>
          </a:p>
        </p:txBody>
      </p:sp>
      <p:sp>
        <p:nvSpPr>
          <p:cNvPr id="3" name="Content Placeholder 2">
            <a:extLst>
              <a:ext uri="{FF2B5EF4-FFF2-40B4-BE49-F238E27FC236}">
                <a16:creationId xmlns:a16="http://schemas.microsoft.com/office/drawing/2014/main" id="{2C32B4C6-3457-1001-AE25-5A13C5019396}"/>
              </a:ext>
            </a:extLst>
          </p:cNvPr>
          <p:cNvSpPr>
            <a:spLocks noGrp="1"/>
          </p:cNvSpPr>
          <p:nvPr>
            <p:ph idx="1"/>
          </p:nvPr>
        </p:nvSpPr>
        <p:spPr>
          <a:xfrm>
            <a:off x="838200" y="1825625"/>
            <a:ext cx="5867400" cy="4351338"/>
          </a:xfrm>
        </p:spPr>
        <p:txBody>
          <a:bodyPr/>
          <a:lstStyle/>
          <a:p>
            <a:pPr marL="0" indent="0">
              <a:buNone/>
            </a:pPr>
            <a:r>
              <a:rPr lang="en-GB" dirty="0"/>
              <a:t>Q-Q plot (quantile-quantile plot)</a:t>
            </a:r>
          </a:p>
          <a:p>
            <a:r>
              <a:rPr lang="en-GB" dirty="0"/>
              <a:t>An essential tool for detecting problems in GWAS</a:t>
            </a:r>
          </a:p>
        </p:txBody>
      </p:sp>
      <p:pic>
        <p:nvPicPr>
          <p:cNvPr id="5" name="Picture 4">
            <a:extLst>
              <a:ext uri="{FF2B5EF4-FFF2-40B4-BE49-F238E27FC236}">
                <a16:creationId xmlns:a16="http://schemas.microsoft.com/office/drawing/2014/main" id="{D61DA625-0FAC-611B-47DC-714583BA1565}"/>
              </a:ext>
            </a:extLst>
          </p:cNvPr>
          <p:cNvPicPr>
            <a:picLocks noChangeAspect="1"/>
          </p:cNvPicPr>
          <p:nvPr/>
        </p:nvPicPr>
        <p:blipFill>
          <a:blip r:embed="rId3"/>
          <a:stretch>
            <a:fillRect/>
          </a:stretch>
        </p:blipFill>
        <p:spPr>
          <a:xfrm>
            <a:off x="5707063" y="1690688"/>
            <a:ext cx="6065837" cy="4540980"/>
          </a:xfrm>
          <a:prstGeom prst="rect">
            <a:avLst/>
          </a:prstGeom>
        </p:spPr>
      </p:pic>
      <p:sp>
        <p:nvSpPr>
          <p:cNvPr id="6" name="TextBox 5">
            <a:extLst>
              <a:ext uri="{FF2B5EF4-FFF2-40B4-BE49-F238E27FC236}">
                <a16:creationId xmlns:a16="http://schemas.microsoft.com/office/drawing/2014/main" id="{3916F17D-3A7B-D3E5-C2B2-8EF29DE33BD3}"/>
              </a:ext>
            </a:extLst>
          </p:cNvPr>
          <p:cNvSpPr txBox="1"/>
          <p:nvPr/>
        </p:nvSpPr>
        <p:spPr>
          <a:xfrm>
            <a:off x="9232900" y="6350000"/>
            <a:ext cx="2148730" cy="369332"/>
          </a:xfrm>
          <a:prstGeom prst="rect">
            <a:avLst/>
          </a:prstGeom>
          <a:noFill/>
        </p:spPr>
        <p:txBody>
          <a:bodyPr wrap="none" rtlCol="0">
            <a:spAutoFit/>
          </a:bodyPr>
          <a:lstStyle/>
          <a:p>
            <a:r>
              <a:rPr lang="en-GB" dirty="0" err="1"/>
              <a:t>Alqudah</a:t>
            </a:r>
            <a:r>
              <a:rPr lang="en-GB" dirty="0"/>
              <a:t> et al. (2020)</a:t>
            </a:r>
          </a:p>
        </p:txBody>
      </p:sp>
    </p:spTree>
    <p:extLst>
      <p:ext uri="{BB962C8B-B14F-4D97-AF65-F5344CB8AC3E}">
        <p14:creationId xmlns:p14="http://schemas.microsoft.com/office/powerpoint/2010/main" val="55956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B470-DF3F-9DDB-DD64-D08FAE1DBC92}"/>
              </a:ext>
            </a:extLst>
          </p:cNvPr>
          <p:cNvSpPr>
            <a:spLocks noGrp="1"/>
          </p:cNvSpPr>
          <p:nvPr>
            <p:ph type="title"/>
          </p:nvPr>
        </p:nvSpPr>
        <p:spPr/>
        <p:txBody>
          <a:bodyPr/>
          <a:lstStyle/>
          <a:p>
            <a:r>
              <a:rPr lang="en-GB" dirty="0"/>
              <a:t>Interpret GWAS results</a:t>
            </a:r>
          </a:p>
        </p:txBody>
      </p:sp>
      <p:sp>
        <p:nvSpPr>
          <p:cNvPr id="3" name="Content Placeholder 2">
            <a:extLst>
              <a:ext uri="{FF2B5EF4-FFF2-40B4-BE49-F238E27FC236}">
                <a16:creationId xmlns:a16="http://schemas.microsoft.com/office/drawing/2014/main" id="{485C632D-7BAE-1A1E-60A1-7EB69BF7EBF0}"/>
              </a:ext>
            </a:extLst>
          </p:cNvPr>
          <p:cNvSpPr>
            <a:spLocks noGrp="1"/>
          </p:cNvSpPr>
          <p:nvPr>
            <p:ph idx="1"/>
          </p:nvPr>
        </p:nvSpPr>
        <p:spPr/>
        <p:txBody>
          <a:bodyPr/>
          <a:lstStyle/>
          <a:p>
            <a:r>
              <a:rPr lang="en-GB" dirty="0"/>
              <a:t>How to decide on a cut-off for determining which </a:t>
            </a:r>
            <a:r>
              <a:rPr lang="en-GB" i="1" dirty="0"/>
              <a:t>p-</a:t>
            </a:r>
            <a:r>
              <a:rPr lang="en-GB" dirty="0"/>
              <a:t>values are significant</a:t>
            </a:r>
          </a:p>
          <a:p>
            <a:r>
              <a:rPr lang="en-GB" dirty="0"/>
              <a:t>Multiple testing problem</a:t>
            </a:r>
          </a:p>
          <a:p>
            <a:pPr lvl="1"/>
            <a:r>
              <a:rPr lang="en-GB" dirty="0"/>
              <a:t>If type I error were set to a level (e.g. 0.05): The probability of incorrectly rejecting the null hypothesis</a:t>
            </a:r>
          </a:p>
          <a:p>
            <a:pPr lvl="1"/>
            <a:r>
              <a:rPr lang="en-GB" dirty="0"/>
              <a:t>If you are testing 1 million SNP, you are expected to incorrectly reject the hypothesis ~50,000 times</a:t>
            </a:r>
          </a:p>
        </p:txBody>
      </p:sp>
    </p:spTree>
    <p:extLst>
      <p:ext uri="{BB962C8B-B14F-4D97-AF65-F5344CB8AC3E}">
        <p14:creationId xmlns:p14="http://schemas.microsoft.com/office/powerpoint/2010/main" val="37285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A703-75E7-A08E-DF3D-A86977C36376}"/>
              </a:ext>
            </a:extLst>
          </p:cNvPr>
          <p:cNvSpPr>
            <a:spLocks noGrp="1"/>
          </p:cNvSpPr>
          <p:nvPr>
            <p:ph type="title"/>
          </p:nvPr>
        </p:nvSpPr>
        <p:spPr/>
        <p:txBody>
          <a:bodyPr/>
          <a:lstStyle/>
          <a:p>
            <a:r>
              <a:rPr lang="en-GB" dirty="0"/>
              <a:t>Interpret GWAS results</a:t>
            </a:r>
          </a:p>
        </p:txBody>
      </p:sp>
      <p:sp>
        <p:nvSpPr>
          <p:cNvPr id="3" name="Content Placeholder 2">
            <a:extLst>
              <a:ext uri="{FF2B5EF4-FFF2-40B4-BE49-F238E27FC236}">
                <a16:creationId xmlns:a16="http://schemas.microsoft.com/office/drawing/2014/main" id="{83FF636E-7CA5-54CE-359C-73CDC753BCC4}"/>
              </a:ext>
            </a:extLst>
          </p:cNvPr>
          <p:cNvSpPr>
            <a:spLocks noGrp="1"/>
          </p:cNvSpPr>
          <p:nvPr>
            <p:ph idx="1"/>
          </p:nvPr>
        </p:nvSpPr>
        <p:spPr/>
        <p:txBody>
          <a:bodyPr/>
          <a:lstStyle/>
          <a:p>
            <a:r>
              <a:rPr lang="en-GB" dirty="0"/>
              <a:t>Control for multiple testing</a:t>
            </a:r>
          </a:p>
          <a:p>
            <a:r>
              <a:rPr lang="en-GB" dirty="0"/>
              <a:t>Bonferroni correction</a:t>
            </a:r>
          </a:p>
          <a:p>
            <a:r>
              <a:rPr lang="en-GB" dirty="0"/>
              <a:t>For a desired type I error </a:t>
            </a:r>
          </a:p>
        </p:txBody>
      </p:sp>
      <p:pic>
        <p:nvPicPr>
          <p:cNvPr id="5" name="Picture 4">
            <a:extLst>
              <a:ext uri="{FF2B5EF4-FFF2-40B4-BE49-F238E27FC236}">
                <a16:creationId xmlns:a16="http://schemas.microsoft.com/office/drawing/2014/main" id="{51835A0D-C5D1-5479-F4FF-4DB2547807B4}"/>
              </a:ext>
            </a:extLst>
          </p:cNvPr>
          <p:cNvPicPr>
            <a:picLocks noChangeAspect="1"/>
          </p:cNvPicPr>
          <p:nvPr/>
        </p:nvPicPr>
        <p:blipFill>
          <a:blip r:embed="rId3"/>
          <a:stretch>
            <a:fillRect/>
          </a:stretch>
        </p:blipFill>
        <p:spPr>
          <a:xfrm>
            <a:off x="593558" y="1273034"/>
            <a:ext cx="11353800" cy="5584966"/>
          </a:xfrm>
          <a:prstGeom prst="rect">
            <a:avLst/>
          </a:prstGeom>
        </p:spPr>
      </p:pic>
    </p:spTree>
    <p:extLst>
      <p:ext uri="{BB962C8B-B14F-4D97-AF65-F5344CB8AC3E}">
        <p14:creationId xmlns:p14="http://schemas.microsoft.com/office/powerpoint/2010/main" val="417191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32C8-7426-6919-E55B-8050B8E1A34C}"/>
              </a:ext>
            </a:extLst>
          </p:cNvPr>
          <p:cNvSpPr>
            <a:spLocks noGrp="1"/>
          </p:cNvSpPr>
          <p:nvPr>
            <p:ph type="title"/>
          </p:nvPr>
        </p:nvSpPr>
        <p:spPr/>
        <p:txBody>
          <a:bodyPr/>
          <a:lstStyle/>
          <a:p>
            <a:r>
              <a:rPr lang="en-GB" dirty="0"/>
              <a:t>Interpretation of GWAS output</a:t>
            </a:r>
          </a:p>
        </p:txBody>
      </p:sp>
      <p:sp>
        <p:nvSpPr>
          <p:cNvPr id="3" name="Content Placeholder 2">
            <a:extLst>
              <a:ext uri="{FF2B5EF4-FFF2-40B4-BE49-F238E27FC236}">
                <a16:creationId xmlns:a16="http://schemas.microsoft.com/office/drawing/2014/main" id="{715E7E49-FA45-8379-530D-E4EC78144BF9}"/>
              </a:ext>
            </a:extLst>
          </p:cNvPr>
          <p:cNvSpPr>
            <a:spLocks noGrp="1"/>
          </p:cNvSpPr>
          <p:nvPr>
            <p:ph idx="1"/>
          </p:nvPr>
        </p:nvSpPr>
        <p:spPr>
          <a:xfrm>
            <a:off x="838200" y="1825625"/>
            <a:ext cx="5981700" cy="4351338"/>
          </a:xfrm>
        </p:spPr>
        <p:txBody>
          <a:bodyPr/>
          <a:lstStyle/>
          <a:p>
            <a:r>
              <a:rPr lang="en-GB" dirty="0"/>
              <a:t>Search for candidate genes using local LD</a:t>
            </a:r>
          </a:p>
          <a:p>
            <a:r>
              <a:rPr lang="en-GB" dirty="0"/>
              <a:t>Multiple candidate genes in the genomic region found by GWAS</a:t>
            </a:r>
          </a:p>
          <a:p>
            <a:pPr lvl="1"/>
            <a:r>
              <a:rPr lang="en-GB" dirty="0"/>
              <a:t>Look at expression pattern (</a:t>
            </a:r>
            <a:r>
              <a:rPr lang="en-GB" dirty="0" err="1"/>
              <a:t>WheatExpression</a:t>
            </a:r>
            <a:r>
              <a:rPr lang="en-GB" dirty="0"/>
              <a:t>)</a:t>
            </a:r>
          </a:p>
          <a:p>
            <a:pPr lvl="1"/>
            <a:r>
              <a:rPr lang="en-GB" dirty="0"/>
              <a:t>Functions of orthologous genes (</a:t>
            </a:r>
            <a:r>
              <a:rPr lang="en-GB" dirty="0" err="1"/>
              <a:t>Knetminer</a:t>
            </a:r>
            <a:r>
              <a:rPr lang="en-GB" dirty="0"/>
              <a:t>)</a:t>
            </a:r>
          </a:p>
          <a:p>
            <a:pPr lvl="1"/>
            <a:r>
              <a:rPr lang="en-GB" dirty="0"/>
              <a:t>Transgenic</a:t>
            </a:r>
          </a:p>
          <a:p>
            <a:pPr lvl="1"/>
            <a:r>
              <a:rPr lang="en-GB" dirty="0"/>
              <a:t>TILLING</a:t>
            </a:r>
          </a:p>
          <a:p>
            <a:pPr lvl="1"/>
            <a:endParaRPr lang="en-GB" dirty="0"/>
          </a:p>
          <a:p>
            <a:pPr lvl="1"/>
            <a:endParaRPr lang="en-GB" dirty="0"/>
          </a:p>
        </p:txBody>
      </p:sp>
      <p:pic>
        <p:nvPicPr>
          <p:cNvPr id="5" name="Picture 4">
            <a:extLst>
              <a:ext uri="{FF2B5EF4-FFF2-40B4-BE49-F238E27FC236}">
                <a16:creationId xmlns:a16="http://schemas.microsoft.com/office/drawing/2014/main" id="{FA6A43C7-CB5C-ABFD-98FA-B16B46918698}"/>
              </a:ext>
            </a:extLst>
          </p:cNvPr>
          <p:cNvPicPr>
            <a:picLocks noChangeAspect="1"/>
          </p:cNvPicPr>
          <p:nvPr/>
        </p:nvPicPr>
        <p:blipFill>
          <a:blip r:embed="rId3"/>
          <a:stretch>
            <a:fillRect/>
          </a:stretch>
        </p:blipFill>
        <p:spPr>
          <a:xfrm>
            <a:off x="7050087" y="1825625"/>
            <a:ext cx="4675091" cy="4049712"/>
          </a:xfrm>
          <a:prstGeom prst="rect">
            <a:avLst/>
          </a:prstGeom>
        </p:spPr>
      </p:pic>
      <p:sp>
        <p:nvSpPr>
          <p:cNvPr id="6" name="TextBox 5">
            <a:extLst>
              <a:ext uri="{FF2B5EF4-FFF2-40B4-BE49-F238E27FC236}">
                <a16:creationId xmlns:a16="http://schemas.microsoft.com/office/drawing/2014/main" id="{C004BE9F-169D-67D2-673B-E58CF856BC69}"/>
              </a:ext>
            </a:extLst>
          </p:cNvPr>
          <p:cNvSpPr txBox="1"/>
          <p:nvPr/>
        </p:nvSpPr>
        <p:spPr>
          <a:xfrm>
            <a:off x="9029700" y="5930900"/>
            <a:ext cx="1604606" cy="369332"/>
          </a:xfrm>
          <a:prstGeom prst="rect">
            <a:avLst/>
          </a:prstGeom>
          <a:noFill/>
        </p:spPr>
        <p:txBody>
          <a:bodyPr wrap="none" rtlCol="0">
            <a:spAutoFit/>
          </a:bodyPr>
          <a:lstStyle/>
          <a:p>
            <a:r>
              <a:rPr lang="en-GB" dirty="0"/>
              <a:t>Yang et al 2020</a:t>
            </a:r>
          </a:p>
        </p:txBody>
      </p:sp>
    </p:spTree>
    <p:extLst>
      <p:ext uri="{BB962C8B-B14F-4D97-AF65-F5344CB8AC3E}">
        <p14:creationId xmlns:p14="http://schemas.microsoft.com/office/powerpoint/2010/main" val="5906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0EBC-B46F-DF51-6299-05945939F8CA}"/>
              </a:ext>
            </a:extLst>
          </p:cNvPr>
          <p:cNvSpPr>
            <a:spLocks noGrp="1"/>
          </p:cNvSpPr>
          <p:nvPr>
            <p:ph type="title"/>
          </p:nvPr>
        </p:nvSpPr>
        <p:spPr/>
        <p:txBody>
          <a:bodyPr/>
          <a:lstStyle/>
          <a:p>
            <a:r>
              <a:rPr lang="en-GB" dirty="0"/>
              <a:t>Genome-wide association study</a:t>
            </a:r>
          </a:p>
        </p:txBody>
      </p:sp>
      <p:sp>
        <p:nvSpPr>
          <p:cNvPr id="3" name="Content Placeholder 2">
            <a:extLst>
              <a:ext uri="{FF2B5EF4-FFF2-40B4-BE49-F238E27FC236}">
                <a16:creationId xmlns:a16="http://schemas.microsoft.com/office/drawing/2014/main" id="{7B54ABD8-815F-5C8C-1E7C-D5F034EFFB10}"/>
              </a:ext>
            </a:extLst>
          </p:cNvPr>
          <p:cNvSpPr>
            <a:spLocks noGrp="1"/>
          </p:cNvSpPr>
          <p:nvPr>
            <p:ph idx="1"/>
          </p:nvPr>
        </p:nvSpPr>
        <p:spPr>
          <a:xfrm>
            <a:off x="838200" y="1825625"/>
            <a:ext cx="6350000" cy="4351338"/>
          </a:xfrm>
        </p:spPr>
        <p:txBody>
          <a:bodyPr>
            <a:normAutofit lnSpcReduction="10000"/>
          </a:bodyPr>
          <a:lstStyle/>
          <a:p>
            <a:r>
              <a:rPr lang="en-GB" b="1" dirty="0"/>
              <a:t>Observational study </a:t>
            </a:r>
            <a:r>
              <a:rPr lang="en-GB" dirty="0"/>
              <a:t>to dissect genetic architecture of complex trait</a:t>
            </a:r>
          </a:p>
          <a:p>
            <a:r>
              <a:rPr lang="en-GB" dirty="0"/>
              <a:t>Test an </a:t>
            </a:r>
            <a:r>
              <a:rPr lang="en-GB" b="1" dirty="0"/>
              <a:t>association</a:t>
            </a:r>
            <a:r>
              <a:rPr lang="en-GB" dirty="0"/>
              <a:t> of genome-wide genetic variants with variation in phenotype</a:t>
            </a:r>
          </a:p>
          <a:p>
            <a:r>
              <a:rPr lang="en-GB" dirty="0"/>
              <a:t>Milestones:</a:t>
            </a:r>
          </a:p>
          <a:p>
            <a:pPr lvl="1"/>
            <a:r>
              <a:rPr lang="en-GB" dirty="0"/>
              <a:t>Developed in the context of human disease genetics in the mid 1990s</a:t>
            </a:r>
          </a:p>
          <a:p>
            <a:pPr lvl="1"/>
            <a:r>
              <a:rPr lang="en-GB" dirty="0"/>
              <a:t>First GWAS publication in 2002 (Ozaki et al. 2002)</a:t>
            </a:r>
          </a:p>
          <a:p>
            <a:pPr lvl="1"/>
            <a:r>
              <a:rPr lang="en-GB" dirty="0"/>
              <a:t>First GWAS publication in plants in 2005 (</a:t>
            </a:r>
            <a:r>
              <a:rPr lang="en-GB" dirty="0" err="1"/>
              <a:t>Aranzana</a:t>
            </a:r>
            <a:r>
              <a:rPr lang="en-GB" dirty="0"/>
              <a:t> et al. 2005)</a:t>
            </a:r>
          </a:p>
        </p:txBody>
      </p:sp>
      <p:pic>
        <p:nvPicPr>
          <p:cNvPr id="10242" name="Picture 2">
            <a:extLst>
              <a:ext uri="{FF2B5EF4-FFF2-40B4-BE49-F238E27FC236}">
                <a16:creationId xmlns:a16="http://schemas.microsoft.com/office/drawing/2014/main" id="{08F94356-A3CD-73F4-0647-5B64E8AB0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3429000"/>
            <a:ext cx="48006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234C612-0DF7-40E1-AF5F-F0462AD20A79}"/>
              </a:ext>
            </a:extLst>
          </p:cNvPr>
          <p:cNvSpPr txBox="1"/>
          <p:nvPr/>
        </p:nvSpPr>
        <p:spPr>
          <a:xfrm>
            <a:off x="10466986" y="6536824"/>
            <a:ext cx="1773627" cy="369332"/>
          </a:xfrm>
          <a:prstGeom prst="rect">
            <a:avLst/>
          </a:prstGeom>
          <a:noFill/>
        </p:spPr>
        <p:txBody>
          <a:bodyPr wrap="none" rtlCol="0">
            <a:spAutoFit/>
          </a:bodyPr>
          <a:lstStyle/>
          <a:p>
            <a:r>
              <a:rPr lang="en-GB" dirty="0"/>
              <a:t>Xiao </a:t>
            </a:r>
            <a:r>
              <a:rPr lang="en-GB" i="1" dirty="0"/>
              <a:t>et al. </a:t>
            </a:r>
            <a:r>
              <a:rPr lang="en-GB" dirty="0"/>
              <a:t>(2017)</a:t>
            </a:r>
          </a:p>
        </p:txBody>
      </p:sp>
    </p:spTree>
    <p:extLst>
      <p:ext uri="{BB962C8B-B14F-4D97-AF65-F5344CB8AC3E}">
        <p14:creationId xmlns:p14="http://schemas.microsoft.com/office/powerpoint/2010/main" val="10803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128B-FD72-E223-2260-A4C8D1DA152C}"/>
              </a:ext>
            </a:extLst>
          </p:cNvPr>
          <p:cNvSpPr>
            <a:spLocks noGrp="1"/>
          </p:cNvSpPr>
          <p:nvPr>
            <p:ph type="title"/>
          </p:nvPr>
        </p:nvSpPr>
        <p:spPr/>
        <p:txBody>
          <a:bodyPr/>
          <a:lstStyle/>
          <a:p>
            <a:r>
              <a:rPr lang="en-GB" dirty="0"/>
              <a:t>Other type of population: NAM</a:t>
            </a:r>
          </a:p>
        </p:txBody>
      </p:sp>
      <p:sp>
        <p:nvSpPr>
          <p:cNvPr id="4" name="Content Placeholder 3">
            <a:extLst>
              <a:ext uri="{FF2B5EF4-FFF2-40B4-BE49-F238E27FC236}">
                <a16:creationId xmlns:a16="http://schemas.microsoft.com/office/drawing/2014/main" id="{B4D4A4DD-CE83-0C5A-9734-9EBDE942C17B}"/>
              </a:ext>
            </a:extLst>
          </p:cNvPr>
          <p:cNvSpPr>
            <a:spLocks noGrp="1"/>
          </p:cNvSpPr>
          <p:nvPr>
            <p:ph idx="1"/>
          </p:nvPr>
        </p:nvSpPr>
        <p:spPr>
          <a:xfrm>
            <a:off x="838200" y="1825625"/>
            <a:ext cx="8014252" cy="4351338"/>
          </a:xfrm>
        </p:spPr>
        <p:txBody>
          <a:bodyPr/>
          <a:lstStyle/>
          <a:p>
            <a:pPr marL="0" indent="0">
              <a:buNone/>
            </a:pPr>
            <a:r>
              <a:rPr lang="en-GB" dirty="0"/>
              <a:t>Combine the advantage of both linkage mapping and association mapping</a:t>
            </a:r>
          </a:p>
          <a:p>
            <a:r>
              <a:rPr lang="en-GB" dirty="0"/>
              <a:t>Increase frequency of rare alleles</a:t>
            </a:r>
          </a:p>
          <a:p>
            <a:r>
              <a:rPr lang="en-GB" dirty="0"/>
              <a:t>Rich allele diversity</a:t>
            </a:r>
          </a:p>
          <a:p>
            <a:r>
              <a:rPr lang="en-GB" dirty="0"/>
              <a:t>High mapping resolution</a:t>
            </a:r>
          </a:p>
          <a:p>
            <a:r>
              <a:rPr lang="en-GB" dirty="0"/>
              <a:t>Low marker density</a:t>
            </a:r>
          </a:p>
          <a:p>
            <a:pPr marL="0" indent="0">
              <a:buNone/>
            </a:pPr>
            <a:r>
              <a:rPr lang="en-GB" dirty="0"/>
              <a:t>Disadvantage: </a:t>
            </a:r>
          </a:p>
          <a:p>
            <a:r>
              <a:rPr lang="en-GB" dirty="0"/>
              <a:t>Takes time and can be expensive to develop</a:t>
            </a:r>
          </a:p>
        </p:txBody>
      </p:sp>
      <p:pic>
        <p:nvPicPr>
          <p:cNvPr id="7174" name="Picture 6">
            <a:extLst>
              <a:ext uri="{FF2B5EF4-FFF2-40B4-BE49-F238E27FC236}">
                <a16:creationId xmlns:a16="http://schemas.microsoft.com/office/drawing/2014/main" id="{201A4AD3-8D39-F28F-451D-CB22DB589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152"/>
          <a:stretch/>
        </p:blipFill>
        <p:spPr bwMode="auto">
          <a:xfrm>
            <a:off x="8620130" y="2393056"/>
            <a:ext cx="3427134" cy="4095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A6D992-96FF-37F8-3A71-79136EE52A9D}"/>
              </a:ext>
            </a:extLst>
          </p:cNvPr>
          <p:cNvSpPr txBox="1"/>
          <p:nvPr/>
        </p:nvSpPr>
        <p:spPr>
          <a:xfrm>
            <a:off x="9397747" y="6488668"/>
            <a:ext cx="1571649" cy="369332"/>
          </a:xfrm>
          <a:prstGeom prst="rect">
            <a:avLst/>
          </a:prstGeom>
          <a:noFill/>
        </p:spPr>
        <p:txBody>
          <a:bodyPr wrap="none" rtlCol="0">
            <a:spAutoFit/>
          </a:bodyPr>
          <a:lstStyle/>
          <a:p>
            <a:r>
              <a:rPr lang="en-GB" dirty="0"/>
              <a:t>Xiao et al 2017</a:t>
            </a:r>
          </a:p>
        </p:txBody>
      </p:sp>
    </p:spTree>
    <p:extLst>
      <p:ext uri="{BB962C8B-B14F-4D97-AF65-F5344CB8AC3E}">
        <p14:creationId xmlns:p14="http://schemas.microsoft.com/office/powerpoint/2010/main" val="118774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BC20-537D-747D-B67E-970A177B1989}"/>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8FB093F1-99F5-7449-6407-1549F5E3F69F}"/>
              </a:ext>
            </a:extLst>
          </p:cNvPr>
          <p:cNvSpPr>
            <a:spLocks noGrp="1"/>
          </p:cNvSpPr>
          <p:nvPr>
            <p:ph idx="1"/>
          </p:nvPr>
        </p:nvSpPr>
        <p:spPr/>
        <p:txBody>
          <a:bodyPr/>
          <a:lstStyle/>
          <a:p>
            <a:pPr marL="0" indent="0">
              <a:buNone/>
            </a:pPr>
            <a:r>
              <a:rPr lang="en-GB" dirty="0"/>
              <a:t>Online GWAS workshop: AG2PI Workshop #4 A Practical Guide to Genome-Wide Association Studies (GWAS) by </a:t>
            </a:r>
            <a:r>
              <a:rPr lang="en-GB" b="1" dirty="0" err="1"/>
              <a:t>Zihao</a:t>
            </a:r>
            <a:r>
              <a:rPr lang="en-GB" b="1" dirty="0"/>
              <a:t> Zhang</a:t>
            </a:r>
          </a:p>
          <a:p>
            <a:pPr marL="0" indent="0">
              <a:buNone/>
            </a:pPr>
            <a:r>
              <a:rPr lang="en-GB" dirty="0">
                <a:hlinkClick r:id="rId2"/>
              </a:rPr>
              <a:t>https://www.youtube.com/watch?v=nrbgly0Bcv8&amp;t=402s</a:t>
            </a:r>
            <a:endParaRPr lang="en-GB" dirty="0"/>
          </a:p>
          <a:p>
            <a:pPr marL="0" indent="0">
              <a:buNone/>
            </a:pPr>
            <a:endParaRPr lang="en-GB" dirty="0"/>
          </a:p>
          <a:p>
            <a:pPr marL="0" indent="0">
              <a:buNone/>
            </a:pPr>
            <a:r>
              <a:rPr lang="en-GB" b="1" dirty="0" err="1"/>
              <a:t>Dr.</a:t>
            </a:r>
            <a:r>
              <a:rPr lang="en-GB" b="1" dirty="0"/>
              <a:t> Luzie Wingen</a:t>
            </a:r>
          </a:p>
          <a:p>
            <a:pPr marL="0" indent="0">
              <a:buNone/>
            </a:pPr>
            <a:endParaRPr lang="en-GB" dirty="0"/>
          </a:p>
        </p:txBody>
      </p:sp>
      <p:pic>
        <p:nvPicPr>
          <p:cNvPr id="5" name="Picture 4">
            <a:extLst>
              <a:ext uri="{FF2B5EF4-FFF2-40B4-BE49-F238E27FC236}">
                <a16:creationId xmlns:a16="http://schemas.microsoft.com/office/drawing/2014/main" id="{1D08DA4A-A85E-9E8E-2426-CB32DC8856BB}"/>
              </a:ext>
            </a:extLst>
          </p:cNvPr>
          <p:cNvPicPr>
            <a:picLocks noChangeAspect="1"/>
          </p:cNvPicPr>
          <p:nvPr/>
        </p:nvPicPr>
        <p:blipFill>
          <a:blip r:embed="rId3"/>
          <a:stretch>
            <a:fillRect/>
          </a:stretch>
        </p:blipFill>
        <p:spPr>
          <a:xfrm>
            <a:off x="3659663" y="3848894"/>
            <a:ext cx="1953737" cy="2051050"/>
          </a:xfrm>
          <a:prstGeom prst="rect">
            <a:avLst/>
          </a:prstGeom>
        </p:spPr>
      </p:pic>
    </p:spTree>
    <p:extLst>
      <p:ext uri="{BB962C8B-B14F-4D97-AF65-F5344CB8AC3E}">
        <p14:creationId xmlns:p14="http://schemas.microsoft.com/office/powerpoint/2010/main" val="62878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933D-1469-7A96-AF8B-D23B83F27323}"/>
              </a:ext>
            </a:extLst>
          </p:cNvPr>
          <p:cNvSpPr>
            <a:spLocks noGrp="1"/>
          </p:cNvSpPr>
          <p:nvPr>
            <p:ph type="title"/>
          </p:nvPr>
        </p:nvSpPr>
        <p:spPr/>
        <p:txBody>
          <a:bodyPr/>
          <a:lstStyle/>
          <a:p>
            <a:r>
              <a:rPr lang="en-GB" dirty="0"/>
              <a:t>Linkage analysis</a:t>
            </a:r>
          </a:p>
        </p:txBody>
      </p:sp>
      <p:sp>
        <p:nvSpPr>
          <p:cNvPr id="3" name="Content Placeholder 2">
            <a:extLst>
              <a:ext uri="{FF2B5EF4-FFF2-40B4-BE49-F238E27FC236}">
                <a16:creationId xmlns:a16="http://schemas.microsoft.com/office/drawing/2014/main" id="{05E67D7D-BFC3-9BAA-7655-7F61987DEE65}"/>
              </a:ext>
            </a:extLst>
          </p:cNvPr>
          <p:cNvSpPr>
            <a:spLocks noGrp="1"/>
          </p:cNvSpPr>
          <p:nvPr>
            <p:ph idx="1"/>
          </p:nvPr>
        </p:nvSpPr>
        <p:spPr>
          <a:xfrm>
            <a:off x="838200" y="1825625"/>
            <a:ext cx="10857528" cy="4351338"/>
          </a:xfrm>
        </p:spPr>
        <p:txBody>
          <a:bodyPr/>
          <a:lstStyle/>
          <a:p>
            <a:r>
              <a:rPr lang="en-GB" dirty="0"/>
              <a:t>Test for the </a:t>
            </a:r>
            <a:r>
              <a:rPr lang="en-GB" b="1" dirty="0"/>
              <a:t>co-segregation</a:t>
            </a:r>
            <a:r>
              <a:rPr lang="en-GB" dirty="0"/>
              <a:t> of </a:t>
            </a:r>
            <a:r>
              <a:rPr lang="en-GB" u="sng" dirty="0"/>
              <a:t>genetic polymorphism</a:t>
            </a:r>
            <a:r>
              <a:rPr lang="en-GB" dirty="0"/>
              <a:t> with the </a:t>
            </a:r>
            <a:r>
              <a:rPr lang="en-GB" u="sng" dirty="0"/>
              <a:t>trait</a:t>
            </a:r>
            <a:r>
              <a:rPr lang="en-GB" dirty="0"/>
              <a:t> to identify the location of the genetic locus</a:t>
            </a:r>
          </a:p>
          <a:p>
            <a:r>
              <a:rPr lang="en-GB" dirty="0"/>
              <a:t>Usually use bi-parental population</a:t>
            </a:r>
          </a:p>
          <a:p>
            <a:r>
              <a:rPr lang="en-GB" dirty="0"/>
              <a:t>Resolution is dependent on recombination</a:t>
            </a:r>
          </a:p>
        </p:txBody>
      </p:sp>
      <p:pic>
        <p:nvPicPr>
          <p:cNvPr id="1026" name="Picture 2">
            <a:extLst>
              <a:ext uri="{FF2B5EF4-FFF2-40B4-BE49-F238E27FC236}">
                <a16:creationId xmlns:a16="http://schemas.microsoft.com/office/drawing/2014/main" id="{02817F15-A299-2413-E447-2204D915E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548" y="2331406"/>
            <a:ext cx="279613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5ECF70-BFFB-B068-611B-BBFF42FB2035}"/>
              </a:ext>
            </a:extLst>
          </p:cNvPr>
          <p:cNvPicPr>
            <a:picLocks noChangeAspect="1"/>
          </p:cNvPicPr>
          <p:nvPr/>
        </p:nvPicPr>
        <p:blipFill>
          <a:blip r:embed="rId4"/>
          <a:stretch>
            <a:fillRect/>
          </a:stretch>
        </p:blipFill>
        <p:spPr>
          <a:xfrm>
            <a:off x="6096000" y="3664675"/>
            <a:ext cx="5045004" cy="2828200"/>
          </a:xfrm>
          <a:prstGeom prst="rect">
            <a:avLst/>
          </a:prstGeom>
        </p:spPr>
      </p:pic>
      <p:pic>
        <p:nvPicPr>
          <p:cNvPr id="7" name="Picture 6">
            <a:extLst>
              <a:ext uri="{FF2B5EF4-FFF2-40B4-BE49-F238E27FC236}">
                <a16:creationId xmlns:a16="http://schemas.microsoft.com/office/drawing/2014/main" id="{BBE85E6E-5DB1-1715-58E3-11F384CBA8BE}"/>
              </a:ext>
            </a:extLst>
          </p:cNvPr>
          <p:cNvPicPr>
            <a:picLocks noChangeAspect="1"/>
          </p:cNvPicPr>
          <p:nvPr/>
        </p:nvPicPr>
        <p:blipFill rotWithShape="1">
          <a:blip r:embed="rId5"/>
          <a:srcRect/>
          <a:stretch/>
        </p:blipFill>
        <p:spPr>
          <a:xfrm>
            <a:off x="621578" y="3698375"/>
            <a:ext cx="5084405" cy="2828200"/>
          </a:xfrm>
          <a:prstGeom prst="rect">
            <a:avLst/>
          </a:prstGeom>
        </p:spPr>
      </p:pic>
      <p:sp>
        <p:nvSpPr>
          <p:cNvPr id="8" name="TextBox 7">
            <a:extLst>
              <a:ext uri="{FF2B5EF4-FFF2-40B4-BE49-F238E27FC236}">
                <a16:creationId xmlns:a16="http://schemas.microsoft.com/office/drawing/2014/main" id="{808B024F-FEF5-F901-92C1-A1BA8E76CF23}"/>
              </a:ext>
            </a:extLst>
          </p:cNvPr>
          <p:cNvSpPr txBox="1"/>
          <p:nvPr/>
        </p:nvSpPr>
        <p:spPr>
          <a:xfrm>
            <a:off x="10465694" y="6353175"/>
            <a:ext cx="1726306" cy="369332"/>
          </a:xfrm>
          <a:prstGeom prst="rect">
            <a:avLst/>
          </a:prstGeom>
          <a:noFill/>
        </p:spPr>
        <p:txBody>
          <a:bodyPr wrap="none" rtlCol="0">
            <a:spAutoFit/>
          </a:bodyPr>
          <a:lstStyle/>
          <a:p>
            <a:r>
              <a:rPr lang="en-GB" dirty="0"/>
              <a:t>Ren </a:t>
            </a:r>
            <a:r>
              <a:rPr lang="en-GB" i="1" dirty="0"/>
              <a:t>et al. </a:t>
            </a:r>
            <a:r>
              <a:rPr lang="en-GB" dirty="0"/>
              <a:t>(2012)</a:t>
            </a:r>
          </a:p>
        </p:txBody>
      </p:sp>
    </p:spTree>
    <p:extLst>
      <p:ext uri="{BB962C8B-B14F-4D97-AF65-F5344CB8AC3E}">
        <p14:creationId xmlns:p14="http://schemas.microsoft.com/office/powerpoint/2010/main" val="28459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9B3-9E19-D48F-20A3-1A5742914318}"/>
              </a:ext>
            </a:extLst>
          </p:cNvPr>
          <p:cNvSpPr>
            <a:spLocks noGrp="1"/>
          </p:cNvSpPr>
          <p:nvPr>
            <p:ph type="title"/>
          </p:nvPr>
        </p:nvSpPr>
        <p:spPr/>
        <p:txBody>
          <a:bodyPr/>
          <a:lstStyle/>
          <a:p>
            <a:r>
              <a:rPr lang="en-GB" dirty="0"/>
              <a:t>Genome-wide Association studies </a:t>
            </a:r>
          </a:p>
        </p:txBody>
      </p:sp>
      <p:sp>
        <p:nvSpPr>
          <p:cNvPr id="3" name="Content Placeholder 2">
            <a:extLst>
              <a:ext uri="{FF2B5EF4-FFF2-40B4-BE49-F238E27FC236}">
                <a16:creationId xmlns:a16="http://schemas.microsoft.com/office/drawing/2014/main" id="{279FC9A7-F064-2820-78C8-5E42984247C5}"/>
              </a:ext>
            </a:extLst>
          </p:cNvPr>
          <p:cNvSpPr>
            <a:spLocks noGrp="1"/>
          </p:cNvSpPr>
          <p:nvPr>
            <p:ph idx="1"/>
          </p:nvPr>
        </p:nvSpPr>
        <p:spPr/>
        <p:txBody>
          <a:bodyPr/>
          <a:lstStyle/>
          <a:p>
            <a:r>
              <a:rPr lang="en-GB" dirty="0"/>
              <a:t>Use diverse collection of material to find association between your trait of interest and genetic marker</a:t>
            </a:r>
          </a:p>
        </p:txBody>
      </p:sp>
      <p:pic>
        <p:nvPicPr>
          <p:cNvPr id="5" name="Picture 4">
            <a:extLst>
              <a:ext uri="{FF2B5EF4-FFF2-40B4-BE49-F238E27FC236}">
                <a16:creationId xmlns:a16="http://schemas.microsoft.com/office/drawing/2014/main" id="{CF7B0F49-644E-D7F0-DC2F-8B2DBD4950F1}"/>
              </a:ext>
            </a:extLst>
          </p:cNvPr>
          <p:cNvPicPr>
            <a:picLocks noChangeAspect="1"/>
          </p:cNvPicPr>
          <p:nvPr/>
        </p:nvPicPr>
        <p:blipFill rotWithShape="1">
          <a:blip r:embed="rId3"/>
          <a:srcRect r="45532"/>
          <a:stretch/>
        </p:blipFill>
        <p:spPr>
          <a:xfrm>
            <a:off x="838200" y="2778125"/>
            <a:ext cx="5504543" cy="3714750"/>
          </a:xfrm>
          <a:prstGeom prst="rect">
            <a:avLst/>
          </a:prstGeom>
        </p:spPr>
      </p:pic>
      <p:pic>
        <p:nvPicPr>
          <p:cNvPr id="6" name="Picture 2" descr="Key facts | Whealbi">
            <a:extLst>
              <a:ext uri="{FF2B5EF4-FFF2-40B4-BE49-F238E27FC236}">
                <a16:creationId xmlns:a16="http://schemas.microsoft.com/office/drawing/2014/main" id="{E683EFDE-FB12-8824-9094-42B834956D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06" r="-1" b="-1"/>
          <a:stretch/>
        </p:blipFill>
        <p:spPr bwMode="auto">
          <a:xfrm>
            <a:off x="6342743" y="2778125"/>
            <a:ext cx="4060904" cy="39623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D768CE-119A-477E-BDB0-B998F216CDEA}"/>
              </a:ext>
            </a:extLst>
          </p:cNvPr>
          <p:cNvPicPr>
            <a:picLocks noChangeAspect="1"/>
          </p:cNvPicPr>
          <p:nvPr/>
        </p:nvPicPr>
        <p:blipFill>
          <a:blip r:embed="rId3"/>
          <a:stretch>
            <a:fillRect/>
          </a:stretch>
        </p:blipFill>
        <p:spPr>
          <a:xfrm>
            <a:off x="838200" y="2778125"/>
            <a:ext cx="10106025" cy="3714750"/>
          </a:xfrm>
          <a:prstGeom prst="rect">
            <a:avLst/>
          </a:prstGeom>
        </p:spPr>
      </p:pic>
      <p:sp>
        <p:nvSpPr>
          <p:cNvPr id="8" name="Rectangle: Rounded Corners 7">
            <a:extLst>
              <a:ext uri="{FF2B5EF4-FFF2-40B4-BE49-F238E27FC236}">
                <a16:creationId xmlns:a16="http://schemas.microsoft.com/office/drawing/2014/main" id="{F85A9755-6D14-FFD0-63C0-9F007E11CA2C}"/>
              </a:ext>
            </a:extLst>
          </p:cNvPr>
          <p:cNvSpPr/>
          <p:nvPr/>
        </p:nvSpPr>
        <p:spPr>
          <a:xfrm>
            <a:off x="0" y="2643188"/>
            <a:ext cx="12192000" cy="1756845"/>
          </a:xfrm>
          <a:prstGeom prst="roundRect">
            <a:avLst>
              <a:gd name="adj" fmla="val 626"/>
            </a:avLst>
          </a:prstGeom>
          <a:solidFill>
            <a:srgbClr val="008080">
              <a:alpha val="9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prstClr val="white"/>
                </a:solidFill>
                <a:latin typeface="Calibri" panose="020F0502020204030204"/>
              </a:rPr>
              <a:t>Higher resolution; Reduce time for material generation</a:t>
            </a:r>
            <a:endParaRPr kumimoji="0" lang="en-GB" sz="3200" b="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8388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AF4E-95E1-E636-53E5-D73FBB742843}"/>
              </a:ext>
            </a:extLst>
          </p:cNvPr>
          <p:cNvSpPr>
            <a:spLocks noGrp="1"/>
          </p:cNvSpPr>
          <p:nvPr>
            <p:ph type="title"/>
          </p:nvPr>
        </p:nvSpPr>
        <p:spPr/>
        <p:txBody>
          <a:bodyPr/>
          <a:lstStyle/>
          <a:p>
            <a:r>
              <a:rPr lang="en-GB" dirty="0"/>
              <a:t>Association mapping</a:t>
            </a:r>
          </a:p>
        </p:txBody>
      </p:sp>
      <p:sp>
        <p:nvSpPr>
          <p:cNvPr id="3" name="Content Placeholder 2">
            <a:extLst>
              <a:ext uri="{FF2B5EF4-FFF2-40B4-BE49-F238E27FC236}">
                <a16:creationId xmlns:a16="http://schemas.microsoft.com/office/drawing/2014/main" id="{2148C43A-73E6-BD79-8E0A-F92F62EF0135}"/>
              </a:ext>
            </a:extLst>
          </p:cNvPr>
          <p:cNvSpPr>
            <a:spLocks noGrp="1"/>
          </p:cNvSpPr>
          <p:nvPr>
            <p:ph idx="1"/>
          </p:nvPr>
        </p:nvSpPr>
        <p:spPr/>
        <p:txBody>
          <a:bodyPr/>
          <a:lstStyle/>
          <a:p>
            <a:pPr marL="0" indent="0">
              <a:buNone/>
            </a:pPr>
            <a:r>
              <a:rPr lang="en-GB" dirty="0"/>
              <a:t>The statistical method identifies marker-trait associations (MTA)</a:t>
            </a:r>
          </a:p>
          <a:p>
            <a:r>
              <a:rPr lang="en-GB" dirty="0"/>
              <a:t>This is dependent on the strength of </a:t>
            </a:r>
            <a:r>
              <a:rPr lang="en-GB" b="1" dirty="0"/>
              <a:t>linkage disequilibrium (LD) </a:t>
            </a:r>
            <a:r>
              <a:rPr lang="en-GB" dirty="0"/>
              <a:t>between the markers and the functional polymorphism across the set of diverse germplasm</a:t>
            </a:r>
          </a:p>
        </p:txBody>
      </p:sp>
      <p:pic>
        <p:nvPicPr>
          <p:cNvPr id="5" name="Picture 4">
            <a:extLst>
              <a:ext uri="{FF2B5EF4-FFF2-40B4-BE49-F238E27FC236}">
                <a16:creationId xmlns:a16="http://schemas.microsoft.com/office/drawing/2014/main" id="{67EF1456-AF8D-FCFB-EC09-E769D6CD793A}"/>
              </a:ext>
            </a:extLst>
          </p:cNvPr>
          <p:cNvPicPr>
            <a:picLocks noChangeAspect="1"/>
          </p:cNvPicPr>
          <p:nvPr/>
        </p:nvPicPr>
        <p:blipFill>
          <a:blip r:embed="rId3"/>
          <a:stretch>
            <a:fillRect/>
          </a:stretch>
        </p:blipFill>
        <p:spPr>
          <a:xfrm>
            <a:off x="8419237" y="3429000"/>
            <a:ext cx="1767749" cy="3257550"/>
          </a:xfrm>
          <a:prstGeom prst="rect">
            <a:avLst/>
          </a:prstGeom>
        </p:spPr>
      </p:pic>
      <p:sp>
        <p:nvSpPr>
          <p:cNvPr id="6" name="Rectangle 5">
            <a:extLst>
              <a:ext uri="{FF2B5EF4-FFF2-40B4-BE49-F238E27FC236}">
                <a16:creationId xmlns:a16="http://schemas.microsoft.com/office/drawing/2014/main" id="{05E00135-8092-A892-0CF8-29E2C05F0B17}"/>
              </a:ext>
            </a:extLst>
          </p:cNvPr>
          <p:cNvSpPr/>
          <p:nvPr/>
        </p:nvSpPr>
        <p:spPr>
          <a:xfrm>
            <a:off x="9244013" y="3429000"/>
            <a:ext cx="3786187"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C039477-E069-6753-0829-FBDA7D99664B}"/>
              </a:ext>
            </a:extLst>
          </p:cNvPr>
          <p:cNvSpPr txBox="1"/>
          <p:nvPr/>
        </p:nvSpPr>
        <p:spPr>
          <a:xfrm>
            <a:off x="8500347" y="6488668"/>
            <a:ext cx="498855" cy="369332"/>
          </a:xfrm>
          <a:prstGeom prst="rect">
            <a:avLst/>
          </a:prstGeom>
          <a:noFill/>
        </p:spPr>
        <p:txBody>
          <a:bodyPr wrap="none" rtlCol="0">
            <a:spAutoFit/>
          </a:bodyPr>
          <a:lstStyle/>
          <a:p>
            <a:r>
              <a:rPr lang="en-GB" dirty="0"/>
              <a:t>M1</a:t>
            </a:r>
          </a:p>
        </p:txBody>
      </p:sp>
      <p:sp>
        <p:nvSpPr>
          <p:cNvPr id="10" name="TextBox 9">
            <a:extLst>
              <a:ext uri="{FF2B5EF4-FFF2-40B4-BE49-F238E27FC236}">
                <a16:creationId xmlns:a16="http://schemas.microsoft.com/office/drawing/2014/main" id="{AA54B4A6-B81C-4C14-379D-DC53DD1AEF5E}"/>
              </a:ext>
            </a:extLst>
          </p:cNvPr>
          <p:cNvSpPr txBox="1"/>
          <p:nvPr/>
        </p:nvSpPr>
        <p:spPr>
          <a:xfrm>
            <a:off x="8839716" y="6488668"/>
            <a:ext cx="498855" cy="369332"/>
          </a:xfrm>
          <a:prstGeom prst="rect">
            <a:avLst/>
          </a:prstGeom>
          <a:noFill/>
        </p:spPr>
        <p:txBody>
          <a:bodyPr wrap="none" rtlCol="0">
            <a:spAutoFit/>
          </a:bodyPr>
          <a:lstStyle/>
          <a:p>
            <a:r>
              <a:rPr lang="en-GB" dirty="0"/>
              <a:t>M2</a:t>
            </a:r>
          </a:p>
        </p:txBody>
      </p:sp>
      <p:pic>
        <p:nvPicPr>
          <p:cNvPr id="1026" name="Picture 2" descr="Corn | History, Cultivation, Uses, &amp; Description | Britannica">
            <a:extLst>
              <a:ext uri="{FF2B5EF4-FFF2-40B4-BE49-F238E27FC236}">
                <a16:creationId xmlns:a16="http://schemas.microsoft.com/office/drawing/2014/main" id="{E9529443-EE73-698C-085E-D8EBA5935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103981"/>
            <a:ext cx="2298483" cy="1721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at - Wikipedia">
            <a:extLst>
              <a:ext uri="{FF2B5EF4-FFF2-40B4-BE49-F238E27FC236}">
                <a16:creationId xmlns:a16="http://schemas.microsoft.com/office/drawing/2014/main" id="{8A63D63A-0946-A300-C735-5CF555C39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296" y="9525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CC9B4E4-A606-9AE9-2CBE-24BB290F8AE2}"/>
              </a:ext>
            </a:extLst>
          </p:cNvPr>
          <p:cNvPicPr>
            <a:picLocks noChangeAspect="1"/>
          </p:cNvPicPr>
          <p:nvPr/>
        </p:nvPicPr>
        <p:blipFill>
          <a:blip r:embed="rId6"/>
          <a:stretch>
            <a:fillRect/>
          </a:stretch>
        </p:blipFill>
        <p:spPr>
          <a:xfrm>
            <a:off x="2079613" y="4332549"/>
            <a:ext cx="4967300" cy="2340785"/>
          </a:xfrm>
          <a:prstGeom prst="rect">
            <a:avLst/>
          </a:prstGeom>
        </p:spPr>
      </p:pic>
    </p:spTree>
    <p:extLst>
      <p:ext uri="{BB962C8B-B14F-4D97-AF65-F5344CB8AC3E}">
        <p14:creationId xmlns:p14="http://schemas.microsoft.com/office/powerpoint/2010/main" val="302270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6F417-1E54-3470-A5B1-C736D4D480C6}"/>
              </a:ext>
            </a:extLst>
          </p:cNvPr>
          <p:cNvPicPr>
            <a:picLocks noChangeAspect="1"/>
          </p:cNvPicPr>
          <p:nvPr/>
        </p:nvPicPr>
        <p:blipFill rotWithShape="1">
          <a:blip r:embed="rId3">
            <a:extLst>
              <a:ext uri="{28A0092B-C50C-407E-A947-70E740481C1C}">
                <a14:useLocalDpi xmlns:a14="http://schemas.microsoft.com/office/drawing/2010/main" val="0"/>
              </a:ext>
            </a:extLst>
          </a:blip>
          <a:srcRect b="27327"/>
          <a:stretch/>
        </p:blipFill>
        <p:spPr>
          <a:xfrm>
            <a:off x="614158" y="418910"/>
            <a:ext cx="5481842" cy="6020180"/>
          </a:xfrm>
          <a:prstGeom prst="rect">
            <a:avLst/>
          </a:prstGeom>
        </p:spPr>
      </p:pic>
      <p:pic>
        <p:nvPicPr>
          <p:cNvPr id="4" name="Picture 3">
            <a:extLst>
              <a:ext uri="{FF2B5EF4-FFF2-40B4-BE49-F238E27FC236}">
                <a16:creationId xmlns:a16="http://schemas.microsoft.com/office/drawing/2014/main" id="{41EC51CF-47FD-C099-4075-930D6665F863}"/>
              </a:ext>
            </a:extLst>
          </p:cNvPr>
          <p:cNvPicPr>
            <a:picLocks noChangeAspect="1"/>
          </p:cNvPicPr>
          <p:nvPr/>
        </p:nvPicPr>
        <p:blipFill rotWithShape="1">
          <a:blip r:embed="rId3">
            <a:extLst>
              <a:ext uri="{28A0092B-C50C-407E-A947-70E740481C1C}">
                <a14:useLocalDpi xmlns:a14="http://schemas.microsoft.com/office/drawing/2010/main" val="0"/>
              </a:ext>
            </a:extLst>
          </a:blip>
          <a:srcRect t="72673" b="-217"/>
          <a:stretch/>
        </p:blipFill>
        <p:spPr>
          <a:xfrm>
            <a:off x="6382612" y="2288085"/>
            <a:ext cx="5481842" cy="2281829"/>
          </a:xfrm>
          <a:prstGeom prst="rect">
            <a:avLst/>
          </a:prstGeom>
        </p:spPr>
      </p:pic>
      <p:sp>
        <p:nvSpPr>
          <p:cNvPr id="5" name="TextBox 4">
            <a:extLst>
              <a:ext uri="{FF2B5EF4-FFF2-40B4-BE49-F238E27FC236}">
                <a16:creationId xmlns:a16="http://schemas.microsoft.com/office/drawing/2014/main" id="{1BB0B56C-EEAE-E7DD-974E-08FA33EC9820}"/>
              </a:ext>
            </a:extLst>
          </p:cNvPr>
          <p:cNvSpPr txBox="1"/>
          <p:nvPr/>
        </p:nvSpPr>
        <p:spPr>
          <a:xfrm>
            <a:off x="10408755" y="6439090"/>
            <a:ext cx="1783245" cy="369332"/>
          </a:xfrm>
          <a:prstGeom prst="rect">
            <a:avLst/>
          </a:prstGeom>
          <a:noFill/>
        </p:spPr>
        <p:txBody>
          <a:bodyPr wrap="none" rtlCol="0">
            <a:spAutoFit/>
          </a:bodyPr>
          <a:lstStyle/>
          <a:p>
            <a:r>
              <a:rPr lang="en-GB" dirty="0"/>
              <a:t>Myles et al. 2009</a:t>
            </a:r>
          </a:p>
        </p:txBody>
      </p:sp>
      <p:grpSp>
        <p:nvGrpSpPr>
          <p:cNvPr id="15" name="Group 14">
            <a:extLst>
              <a:ext uri="{FF2B5EF4-FFF2-40B4-BE49-F238E27FC236}">
                <a16:creationId xmlns:a16="http://schemas.microsoft.com/office/drawing/2014/main" id="{B663C849-0812-3253-3939-CA193380E67B}"/>
              </a:ext>
            </a:extLst>
          </p:cNvPr>
          <p:cNvGrpSpPr/>
          <p:nvPr/>
        </p:nvGrpSpPr>
        <p:grpSpPr>
          <a:xfrm>
            <a:off x="3703449" y="1282700"/>
            <a:ext cx="322746" cy="3574441"/>
            <a:chOff x="3703449" y="1282700"/>
            <a:chExt cx="322746" cy="3574441"/>
          </a:xfrm>
        </p:grpSpPr>
        <p:sp>
          <p:nvSpPr>
            <p:cNvPr id="8" name="Rectangle 7">
              <a:extLst>
                <a:ext uri="{FF2B5EF4-FFF2-40B4-BE49-F238E27FC236}">
                  <a16:creationId xmlns:a16="http://schemas.microsoft.com/office/drawing/2014/main" id="{B8E081E8-EC1E-B57E-7EAD-026056828278}"/>
                </a:ext>
              </a:extLst>
            </p:cNvPr>
            <p:cNvSpPr/>
            <p:nvPr/>
          </p:nvSpPr>
          <p:spPr>
            <a:xfrm>
              <a:off x="3703449" y="1282700"/>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17ABCDB-7CBE-CEFB-6C9F-5B4B2D08DB0D}"/>
                </a:ext>
              </a:extLst>
            </p:cNvPr>
            <p:cNvSpPr/>
            <p:nvPr/>
          </p:nvSpPr>
          <p:spPr>
            <a:xfrm>
              <a:off x="3703449" y="1827047"/>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6EDE6F9-FDF6-84D2-4DFE-D02BC4954924}"/>
                </a:ext>
              </a:extLst>
            </p:cNvPr>
            <p:cNvSpPr/>
            <p:nvPr/>
          </p:nvSpPr>
          <p:spPr>
            <a:xfrm>
              <a:off x="3703449" y="2371394"/>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19830B8-152C-FAFD-339E-8334D669467B}"/>
                </a:ext>
              </a:extLst>
            </p:cNvPr>
            <p:cNvSpPr/>
            <p:nvPr/>
          </p:nvSpPr>
          <p:spPr>
            <a:xfrm>
              <a:off x="3703449" y="3428999"/>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864FFDC-70E0-5681-0BA8-BDEF50A7F467}"/>
                </a:ext>
              </a:extLst>
            </p:cNvPr>
            <p:cNvSpPr/>
            <p:nvPr/>
          </p:nvSpPr>
          <p:spPr>
            <a:xfrm>
              <a:off x="3703449" y="4509515"/>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1F799321-C021-A2F8-C5F9-FE240CE9EB12}"/>
              </a:ext>
            </a:extLst>
          </p:cNvPr>
          <p:cNvSpPr/>
          <p:nvPr/>
        </p:nvSpPr>
        <p:spPr>
          <a:xfrm>
            <a:off x="3431685" y="817798"/>
            <a:ext cx="866274" cy="557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EC13B02D-8E3D-35B2-2F15-CF7BB34112F2}"/>
              </a:ext>
            </a:extLst>
          </p:cNvPr>
          <p:cNvGrpSpPr/>
          <p:nvPr/>
        </p:nvGrpSpPr>
        <p:grpSpPr>
          <a:xfrm>
            <a:off x="911040" y="1282700"/>
            <a:ext cx="322746" cy="4617388"/>
            <a:chOff x="911040" y="1282700"/>
            <a:chExt cx="322746" cy="4617388"/>
          </a:xfrm>
        </p:grpSpPr>
        <p:sp>
          <p:nvSpPr>
            <p:cNvPr id="17" name="Rectangle 16">
              <a:extLst>
                <a:ext uri="{FF2B5EF4-FFF2-40B4-BE49-F238E27FC236}">
                  <a16:creationId xmlns:a16="http://schemas.microsoft.com/office/drawing/2014/main" id="{FAE348D2-7F1B-4706-9944-94574DC48D21}"/>
                </a:ext>
              </a:extLst>
            </p:cNvPr>
            <p:cNvSpPr/>
            <p:nvPr/>
          </p:nvSpPr>
          <p:spPr>
            <a:xfrm>
              <a:off x="911040" y="1282700"/>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306F6F1-CA4E-9D3A-3D32-AFE996EFE486}"/>
                </a:ext>
              </a:extLst>
            </p:cNvPr>
            <p:cNvSpPr/>
            <p:nvPr/>
          </p:nvSpPr>
          <p:spPr>
            <a:xfrm>
              <a:off x="911040" y="3930609"/>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AC290D3-9763-1D47-0BCA-3C31DD6730AB}"/>
                </a:ext>
              </a:extLst>
            </p:cNvPr>
            <p:cNvSpPr/>
            <p:nvPr/>
          </p:nvSpPr>
          <p:spPr>
            <a:xfrm>
              <a:off x="911040" y="2332286"/>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02C93F0-5BE0-4BE9-8C11-3ED7BD54934E}"/>
                </a:ext>
              </a:extLst>
            </p:cNvPr>
            <p:cNvSpPr/>
            <p:nvPr/>
          </p:nvSpPr>
          <p:spPr>
            <a:xfrm>
              <a:off x="911040" y="5552462"/>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8D5A545-FC8F-A93E-838F-AA8248037A8E}"/>
                </a:ext>
              </a:extLst>
            </p:cNvPr>
            <p:cNvSpPr/>
            <p:nvPr/>
          </p:nvSpPr>
          <p:spPr>
            <a:xfrm>
              <a:off x="911040" y="4469991"/>
              <a:ext cx="322746" cy="3476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C8338017-BD07-9BFF-3C7F-30A9F9C8A86A}"/>
              </a:ext>
            </a:extLst>
          </p:cNvPr>
          <p:cNvSpPr/>
          <p:nvPr/>
        </p:nvSpPr>
        <p:spPr>
          <a:xfrm>
            <a:off x="710811" y="817798"/>
            <a:ext cx="866274" cy="557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1703F75-75B7-83DA-9338-95CBDAE93D96}"/>
              </a:ext>
            </a:extLst>
          </p:cNvPr>
          <p:cNvSpPr/>
          <p:nvPr/>
        </p:nvSpPr>
        <p:spPr>
          <a:xfrm>
            <a:off x="9017000" y="3869471"/>
            <a:ext cx="927100" cy="27467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AA2FE6D-63E6-2151-6D4A-3111F9E28227}"/>
              </a:ext>
            </a:extLst>
          </p:cNvPr>
          <p:cNvSpPr/>
          <p:nvPr/>
        </p:nvSpPr>
        <p:spPr>
          <a:xfrm>
            <a:off x="6559750" y="3869471"/>
            <a:ext cx="927100" cy="274675"/>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311FCDD-4976-B545-0267-CD595B253330}"/>
              </a:ext>
            </a:extLst>
          </p:cNvPr>
          <p:cNvSpPr/>
          <p:nvPr/>
        </p:nvSpPr>
        <p:spPr>
          <a:xfrm>
            <a:off x="0" y="2643188"/>
            <a:ext cx="12192000" cy="1756845"/>
          </a:xfrm>
          <a:prstGeom prst="roundRect">
            <a:avLst>
              <a:gd name="adj" fmla="val 626"/>
            </a:avLst>
          </a:prstGeom>
          <a:solidFill>
            <a:srgbClr val="008080">
              <a:alpha val="9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prstClr val="white"/>
                </a:solidFill>
                <a:latin typeface="Calibri" panose="020F0502020204030204"/>
              </a:rPr>
              <a:t>Good</a:t>
            </a:r>
            <a:r>
              <a:rPr lang="en-GB" sz="3200" b="1" noProof="0" dirty="0">
                <a:solidFill>
                  <a:prstClr val="white"/>
                </a:solidFill>
                <a:latin typeface="Calibri" panose="020F0502020204030204"/>
              </a:rPr>
              <a:t> marker coverage is key</a:t>
            </a:r>
            <a:endParaRPr kumimoji="0" lang="en-GB" sz="3200" b="1"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837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637-CC82-31D7-79BF-BCC3E17B64BC}"/>
              </a:ext>
            </a:extLst>
          </p:cNvPr>
          <p:cNvSpPr>
            <a:spLocks noGrp="1"/>
          </p:cNvSpPr>
          <p:nvPr>
            <p:ph type="title"/>
          </p:nvPr>
        </p:nvSpPr>
        <p:spPr/>
        <p:txBody>
          <a:bodyPr/>
          <a:lstStyle/>
          <a:p>
            <a:r>
              <a:rPr lang="en-GB" dirty="0"/>
              <a:t>Linkage mapping and association mapping</a:t>
            </a:r>
          </a:p>
        </p:txBody>
      </p:sp>
      <p:graphicFrame>
        <p:nvGraphicFramePr>
          <p:cNvPr id="4" name="Table 4">
            <a:extLst>
              <a:ext uri="{FF2B5EF4-FFF2-40B4-BE49-F238E27FC236}">
                <a16:creationId xmlns:a16="http://schemas.microsoft.com/office/drawing/2014/main" id="{EFF315F6-E1BC-5B9F-7205-4A9BDE5EE376}"/>
              </a:ext>
            </a:extLst>
          </p:cNvPr>
          <p:cNvGraphicFramePr>
            <a:graphicFrameLocks noGrp="1"/>
          </p:cNvGraphicFramePr>
          <p:nvPr>
            <p:ph idx="1"/>
            <p:extLst>
              <p:ext uri="{D42A27DB-BD31-4B8C-83A1-F6EECF244321}">
                <p14:modId xmlns:p14="http://schemas.microsoft.com/office/powerpoint/2010/main" val="1348019746"/>
              </p:ext>
            </p:extLst>
          </p:nvPr>
        </p:nvGraphicFramePr>
        <p:xfrm>
          <a:off x="989684" y="2563562"/>
          <a:ext cx="10212632" cy="2773680"/>
        </p:xfrm>
        <a:graphic>
          <a:graphicData uri="http://schemas.openxmlformats.org/drawingml/2006/table">
            <a:tbl>
              <a:tblPr firstRow="1" bandRow="1">
                <a:tableStyleId>{5940675A-B579-460E-94D1-54222C63F5DA}</a:tableStyleId>
              </a:tblPr>
              <a:tblGrid>
                <a:gridCol w="852632">
                  <a:extLst>
                    <a:ext uri="{9D8B030D-6E8A-4147-A177-3AD203B41FA5}">
                      <a16:colId xmlns:a16="http://schemas.microsoft.com/office/drawing/2014/main" val="2989216789"/>
                    </a:ext>
                  </a:extLst>
                </a:gridCol>
                <a:gridCol w="4680000">
                  <a:extLst>
                    <a:ext uri="{9D8B030D-6E8A-4147-A177-3AD203B41FA5}">
                      <a16:colId xmlns:a16="http://schemas.microsoft.com/office/drawing/2014/main" val="3155669308"/>
                    </a:ext>
                  </a:extLst>
                </a:gridCol>
                <a:gridCol w="4680000">
                  <a:extLst>
                    <a:ext uri="{9D8B030D-6E8A-4147-A177-3AD203B41FA5}">
                      <a16:colId xmlns:a16="http://schemas.microsoft.com/office/drawing/2014/main" val="2057905268"/>
                    </a:ext>
                  </a:extLst>
                </a:gridCol>
              </a:tblGrid>
              <a:tr h="370840">
                <a:tc>
                  <a:txBody>
                    <a:bodyPr/>
                    <a:lstStyle/>
                    <a:p>
                      <a:endParaRPr lang="en-GB"/>
                    </a:p>
                  </a:txBody>
                  <a:tcPr/>
                </a:tc>
                <a:tc>
                  <a:txBody>
                    <a:bodyPr/>
                    <a:lstStyle/>
                    <a:p>
                      <a:pPr algn="ctr"/>
                      <a:r>
                        <a:rPr lang="en-GB" sz="2000" b="1" dirty="0"/>
                        <a:t>Linkage mapping</a:t>
                      </a:r>
                    </a:p>
                  </a:txBody>
                  <a:tcPr/>
                </a:tc>
                <a:tc>
                  <a:txBody>
                    <a:bodyPr/>
                    <a:lstStyle/>
                    <a:p>
                      <a:pPr algn="ctr"/>
                      <a:r>
                        <a:rPr lang="en-GB" sz="2000" b="1" dirty="0"/>
                        <a:t>Association mapping</a:t>
                      </a:r>
                    </a:p>
                  </a:txBody>
                  <a:tcPr/>
                </a:tc>
                <a:extLst>
                  <a:ext uri="{0D108BD9-81ED-4DB2-BD59-A6C34878D82A}">
                    <a16:rowId xmlns:a16="http://schemas.microsoft.com/office/drawing/2014/main" val="2719796543"/>
                  </a:ext>
                </a:extLst>
              </a:tr>
              <a:tr h="370840">
                <a:tc>
                  <a:txBody>
                    <a:bodyPr/>
                    <a:lstStyle/>
                    <a:p>
                      <a:pPr algn="ctr"/>
                      <a:r>
                        <a:rPr lang="en-GB" sz="2000" b="1" dirty="0"/>
                        <a:t>Pro</a:t>
                      </a:r>
                    </a:p>
                  </a:txBody>
                  <a:tcPr anchor="ctr"/>
                </a:tc>
                <a:tc>
                  <a:txBody>
                    <a:bodyPr/>
                    <a:lstStyle/>
                    <a:p>
                      <a:pPr marL="285750" indent="-285750">
                        <a:buFont typeface="Arial" panose="020B0604020202020204" pitchFamily="34" charset="0"/>
                        <a:buChar char="•"/>
                      </a:pPr>
                      <a:r>
                        <a:rPr lang="en-GB" dirty="0"/>
                        <a:t>Relatively smaller population size</a:t>
                      </a:r>
                    </a:p>
                    <a:p>
                      <a:pPr marL="285750" indent="-285750">
                        <a:buFont typeface="Arial" panose="020B0604020202020204" pitchFamily="34" charset="0"/>
                        <a:buChar char="•"/>
                      </a:pPr>
                      <a:r>
                        <a:rPr lang="en-GB" dirty="0"/>
                        <a:t>Genetic marker with lower density</a:t>
                      </a:r>
                    </a:p>
                    <a:p>
                      <a:pPr marL="285750" indent="-285750">
                        <a:buFont typeface="Arial" panose="020B0604020202020204" pitchFamily="34" charset="0"/>
                        <a:buChar char="•"/>
                      </a:pPr>
                      <a:r>
                        <a:rPr lang="en-GB" dirty="0"/>
                        <a:t>Detected QTL can go through fine-mapping</a:t>
                      </a:r>
                    </a:p>
                  </a:txBody>
                  <a:tcPr/>
                </a:tc>
                <a:tc>
                  <a:txBody>
                    <a:bodyPr/>
                    <a:lstStyle/>
                    <a:p>
                      <a:pPr marL="285750" indent="-285750">
                        <a:buFont typeface="Arial" panose="020B0604020202020204" pitchFamily="34" charset="0"/>
                        <a:buChar char="•"/>
                      </a:pPr>
                      <a:r>
                        <a:rPr lang="en-GB" dirty="0"/>
                        <a:t>High allelic diversity</a:t>
                      </a:r>
                    </a:p>
                    <a:p>
                      <a:pPr marL="285750" indent="-285750">
                        <a:buFont typeface="Arial" panose="020B0604020202020204" pitchFamily="34" charset="0"/>
                        <a:buChar char="•"/>
                      </a:pPr>
                      <a:r>
                        <a:rPr lang="en-GB" dirty="0"/>
                        <a:t>No crosses needed</a:t>
                      </a:r>
                    </a:p>
                    <a:p>
                      <a:pPr marL="285750" indent="-285750">
                        <a:buFont typeface="Arial" panose="020B0604020202020204" pitchFamily="34" charset="0"/>
                        <a:buChar char="•"/>
                      </a:pPr>
                      <a:r>
                        <a:rPr lang="en-GB" dirty="0"/>
                        <a:t>Take advantage of historical recombination, higher resolution</a:t>
                      </a:r>
                    </a:p>
                  </a:txBody>
                  <a:tcPr/>
                </a:tc>
                <a:extLst>
                  <a:ext uri="{0D108BD9-81ED-4DB2-BD59-A6C34878D82A}">
                    <a16:rowId xmlns:a16="http://schemas.microsoft.com/office/drawing/2014/main" val="1375780369"/>
                  </a:ext>
                </a:extLst>
              </a:tr>
              <a:tr h="370840">
                <a:tc>
                  <a:txBody>
                    <a:bodyPr/>
                    <a:lstStyle/>
                    <a:p>
                      <a:pPr algn="ctr"/>
                      <a:r>
                        <a:rPr lang="en-GB" sz="2000" b="1" dirty="0"/>
                        <a:t>Con</a:t>
                      </a:r>
                    </a:p>
                  </a:txBody>
                  <a:tcPr anchor="ctr"/>
                </a:tc>
                <a:tc>
                  <a:txBody>
                    <a:bodyPr/>
                    <a:lstStyle/>
                    <a:p>
                      <a:pPr marL="285750" indent="-285750">
                        <a:buFont typeface="Arial" panose="020B0604020202020204" pitchFamily="34" charset="0"/>
                        <a:buChar char="•"/>
                      </a:pPr>
                      <a:r>
                        <a:rPr lang="en-GB" dirty="0"/>
                        <a:t>Low allelic diversity</a:t>
                      </a:r>
                    </a:p>
                    <a:p>
                      <a:pPr marL="285750" indent="-285750">
                        <a:buFont typeface="Arial" panose="020B0604020202020204" pitchFamily="34" charset="0"/>
                        <a:buChar char="•"/>
                      </a:pPr>
                      <a:r>
                        <a:rPr lang="en-GB" dirty="0"/>
                        <a:t>Material generation takes time</a:t>
                      </a:r>
                    </a:p>
                    <a:p>
                      <a:pPr marL="285750" indent="-285750">
                        <a:buFont typeface="Arial" panose="020B0604020202020204" pitchFamily="34" charset="0"/>
                        <a:buChar char="•"/>
                      </a:pPr>
                      <a:r>
                        <a:rPr lang="en-GB" dirty="0"/>
                        <a:t>Limited recombination, lower mapping resolution</a:t>
                      </a:r>
                    </a:p>
                  </a:txBody>
                  <a:tcPr/>
                </a:tc>
                <a:tc>
                  <a:txBody>
                    <a:bodyPr/>
                    <a:lstStyle/>
                    <a:p>
                      <a:pPr marL="285750" indent="-285750">
                        <a:buFont typeface="Arial" panose="020B0604020202020204" pitchFamily="34" charset="0"/>
                        <a:buChar char="•"/>
                      </a:pPr>
                      <a:r>
                        <a:rPr lang="en-GB" dirty="0"/>
                        <a:t>Require large population size to detect QTL</a:t>
                      </a:r>
                    </a:p>
                    <a:p>
                      <a:pPr marL="285750" indent="-285750">
                        <a:buFont typeface="Arial" panose="020B0604020202020204" pitchFamily="34" charset="0"/>
                        <a:buChar char="•"/>
                      </a:pPr>
                      <a:r>
                        <a:rPr lang="en-GB" dirty="0"/>
                        <a:t>Challenges with low frequency alleles</a:t>
                      </a:r>
                    </a:p>
                    <a:p>
                      <a:pPr marL="285750" indent="-285750">
                        <a:buFont typeface="Arial" panose="020B0604020202020204" pitchFamily="34" charset="0"/>
                        <a:buChar char="•"/>
                      </a:pPr>
                      <a:r>
                        <a:rPr lang="en-GB" dirty="0"/>
                        <a:t>Optimize with high density genetic marker</a:t>
                      </a:r>
                    </a:p>
                    <a:p>
                      <a:pPr marL="285750" indent="-285750">
                        <a:buFont typeface="Arial" panose="020B0604020202020204" pitchFamily="34" charset="0"/>
                        <a:buChar char="•"/>
                      </a:pPr>
                      <a:r>
                        <a:rPr lang="en-GB" dirty="0"/>
                        <a:t>Will always need future validation</a:t>
                      </a:r>
                    </a:p>
                  </a:txBody>
                  <a:tcPr/>
                </a:tc>
                <a:extLst>
                  <a:ext uri="{0D108BD9-81ED-4DB2-BD59-A6C34878D82A}">
                    <a16:rowId xmlns:a16="http://schemas.microsoft.com/office/drawing/2014/main" val="225186859"/>
                  </a:ext>
                </a:extLst>
              </a:tr>
            </a:tbl>
          </a:graphicData>
        </a:graphic>
      </p:graphicFrame>
      <p:sp>
        <p:nvSpPr>
          <p:cNvPr id="5" name="Rectangle 4">
            <a:extLst>
              <a:ext uri="{FF2B5EF4-FFF2-40B4-BE49-F238E27FC236}">
                <a16:creationId xmlns:a16="http://schemas.microsoft.com/office/drawing/2014/main" id="{8BE1815B-CC1F-C674-478F-D78B9ACC56DC}"/>
              </a:ext>
            </a:extLst>
          </p:cNvPr>
          <p:cNvSpPr/>
          <p:nvPr/>
        </p:nvSpPr>
        <p:spPr>
          <a:xfrm>
            <a:off x="6624852" y="3033201"/>
            <a:ext cx="4416188" cy="104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05596D4-EE6E-5EEB-D03A-83C230277754}"/>
              </a:ext>
            </a:extLst>
          </p:cNvPr>
          <p:cNvSpPr/>
          <p:nvPr/>
        </p:nvSpPr>
        <p:spPr>
          <a:xfrm>
            <a:off x="1902726" y="4195770"/>
            <a:ext cx="4416188" cy="103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E655C28-DAF3-36CC-3648-25ABC13A00D7}"/>
              </a:ext>
            </a:extLst>
          </p:cNvPr>
          <p:cNvSpPr/>
          <p:nvPr/>
        </p:nvSpPr>
        <p:spPr>
          <a:xfrm>
            <a:off x="6624852" y="4195770"/>
            <a:ext cx="4469641" cy="104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98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E44E-8534-CE0F-6D27-35A082A99851}"/>
              </a:ext>
            </a:extLst>
          </p:cNvPr>
          <p:cNvSpPr>
            <a:spLocks noGrp="1"/>
          </p:cNvSpPr>
          <p:nvPr>
            <p:ph type="title"/>
          </p:nvPr>
        </p:nvSpPr>
        <p:spPr/>
        <p:txBody>
          <a:bodyPr/>
          <a:lstStyle/>
          <a:p>
            <a:r>
              <a:rPr lang="en-GB" dirty="0"/>
              <a:t>Consideration for Germplasm Selection</a:t>
            </a:r>
          </a:p>
        </p:txBody>
      </p:sp>
      <p:sp>
        <p:nvSpPr>
          <p:cNvPr id="3" name="Content Placeholder 2">
            <a:extLst>
              <a:ext uri="{FF2B5EF4-FFF2-40B4-BE49-F238E27FC236}">
                <a16:creationId xmlns:a16="http://schemas.microsoft.com/office/drawing/2014/main" id="{79A06075-1E84-79AC-4292-BBE5C318B710}"/>
              </a:ext>
            </a:extLst>
          </p:cNvPr>
          <p:cNvSpPr>
            <a:spLocks noGrp="1"/>
          </p:cNvSpPr>
          <p:nvPr>
            <p:ph idx="1"/>
          </p:nvPr>
        </p:nvSpPr>
        <p:spPr/>
        <p:txBody>
          <a:bodyPr/>
          <a:lstStyle/>
          <a:p>
            <a:r>
              <a:rPr lang="en-GB" dirty="0"/>
              <a:t>Carefully consider all genetic aspects and available community resources</a:t>
            </a:r>
          </a:p>
          <a:p>
            <a:pPr lvl="1"/>
            <a:r>
              <a:rPr lang="en-GB" dirty="0"/>
              <a:t>How was the diversity panel assembled?</a:t>
            </a:r>
          </a:p>
          <a:p>
            <a:pPr lvl="1"/>
            <a:r>
              <a:rPr lang="en-GB" dirty="0"/>
              <a:t>Phenotypic diversity</a:t>
            </a:r>
          </a:p>
          <a:p>
            <a:pPr lvl="1"/>
            <a:r>
              <a:rPr lang="en-GB" dirty="0"/>
              <a:t>Genetic diversity, genome-wide LD</a:t>
            </a:r>
          </a:p>
          <a:p>
            <a:pPr lvl="1"/>
            <a:r>
              <a:rPr lang="en-GB" dirty="0"/>
              <a:t>Genetic marker availability</a:t>
            </a:r>
          </a:p>
          <a:p>
            <a:pPr lvl="1"/>
            <a:r>
              <a:rPr lang="en-GB" dirty="0"/>
              <a:t>Determine the appropriate size and number of markers</a:t>
            </a:r>
          </a:p>
        </p:txBody>
      </p:sp>
      <p:pic>
        <p:nvPicPr>
          <p:cNvPr id="11266" name="Picture 2" descr="Fig. 1">
            <a:extLst>
              <a:ext uri="{FF2B5EF4-FFF2-40B4-BE49-F238E27FC236}">
                <a16:creationId xmlns:a16="http://schemas.microsoft.com/office/drawing/2014/main" id="{C28CC1AC-602F-102A-454D-5856EEFBD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46" r="75353" b="39048"/>
          <a:stretch/>
        </p:blipFill>
        <p:spPr bwMode="auto">
          <a:xfrm>
            <a:off x="8811759" y="2895600"/>
            <a:ext cx="3138941" cy="3376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D64A67-6CCD-BCC4-D571-75CADAF7304A}"/>
              </a:ext>
            </a:extLst>
          </p:cNvPr>
          <p:cNvSpPr txBox="1"/>
          <p:nvPr/>
        </p:nvSpPr>
        <p:spPr>
          <a:xfrm>
            <a:off x="10381229" y="6488668"/>
            <a:ext cx="1726306" cy="369332"/>
          </a:xfrm>
          <a:prstGeom prst="rect">
            <a:avLst/>
          </a:prstGeom>
          <a:noFill/>
        </p:spPr>
        <p:txBody>
          <a:bodyPr wrap="none" rtlCol="0">
            <a:spAutoFit/>
          </a:bodyPr>
          <a:lstStyle/>
          <a:p>
            <a:r>
              <a:rPr lang="en-GB" dirty="0"/>
              <a:t>Ren </a:t>
            </a:r>
            <a:r>
              <a:rPr lang="en-GB" i="1" dirty="0"/>
              <a:t>et al. </a:t>
            </a:r>
            <a:r>
              <a:rPr lang="en-GB" dirty="0"/>
              <a:t>(2012)</a:t>
            </a:r>
          </a:p>
        </p:txBody>
      </p:sp>
      <p:pic>
        <p:nvPicPr>
          <p:cNvPr id="6" name="Picture 5">
            <a:extLst>
              <a:ext uri="{FF2B5EF4-FFF2-40B4-BE49-F238E27FC236}">
                <a16:creationId xmlns:a16="http://schemas.microsoft.com/office/drawing/2014/main" id="{F065E022-6161-09E6-6AE2-71C38809875D}"/>
              </a:ext>
            </a:extLst>
          </p:cNvPr>
          <p:cNvPicPr>
            <a:picLocks noChangeAspect="1"/>
          </p:cNvPicPr>
          <p:nvPr/>
        </p:nvPicPr>
        <p:blipFill>
          <a:blip r:embed="rId4"/>
          <a:stretch>
            <a:fillRect/>
          </a:stretch>
        </p:blipFill>
        <p:spPr>
          <a:xfrm>
            <a:off x="838200" y="4842502"/>
            <a:ext cx="5458977" cy="1646166"/>
          </a:xfrm>
          <a:prstGeom prst="rect">
            <a:avLst/>
          </a:prstGeom>
        </p:spPr>
      </p:pic>
    </p:spTree>
    <p:extLst>
      <p:ext uri="{BB962C8B-B14F-4D97-AF65-F5344CB8AC3E}">
        <p14:creationId xmlns:p14="http://schemas.microsoft.com/office/powerpoint/2010/main" val="14934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4062</Words>
  <Application>Microsoft Office PowerPoint</Application>
  <PresentationFormat>Widescreen</PresentationFormat>
  <Paragraphs>323</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Google Sans</vt:lpstr>
      <vt:lpstr>Harding</vt:lpstr>
      <vt:lpstr>Open Sans</vt:lpstr>
      <vt:lpstr>Söhne</vt:lpstr>
      <vt:lpstr>Office Theme</vt:lpstr>
      <vt:lpstr>Introduction and guide to Genome-wide Association Studies (GWAS)</vt:lpstr>
      <vt:lpstr>Objectives </vt:lpstr>
      <vt:lpstr>Genome-wide association study</vt:lpstr>
      <vt:lpstr>Linkage analysis</vt:lpstr>
      <vt:lpstr>Genome-wide Association studies </vt:lpstr>
      <vt:lpstr>Association mapping</vt:lpstr>
      <vt:lpstr>PowerPoint Presentation</vt:lpstr>
      <vt:lpstr>Linkage mapping and association mapping</vt:lpstr>
      <vt:lpstr>Consideration for Germplasm Selection</vt:lpstr>
      <vt:lpstr>Considerations for your phenotype</vt:lpstr>
      <vt:lpstr>Consideration for genotyping</vt:lpstr>
      <vt:lpstr>The start of GWAS</vt:lpstr>
      <vt:lpstr>Population structure and false positive</vt:lpstr>
      <vt:lpstr>PowerPoint Presentation</vt:lpstr>
      <vt:lpstr>Relatedness among individuals: kinship</vt:lpstr>
      <vt:lpstr>Mixed linear model</vt:lpstr>
      <vt:lpstr>Mixed linear model framework</vt:lpstr>
      <vt:lpstr>Improvement of GWAS models</vt:lpstr>
      <vt:lpstr>GWAS Challenges</vt:lpstr>
      <vt:lpstr>Some tips on getting the marker data right</vt:lpstr>
      <vt:lpstr>Address relatedness among individual</vt:lpstr>
      <vt:lpstr>Address relatedness among individual</vt:lpstr>
      <vt:lpstr>GWAS software</vt:lpstr>
      <vt:lpstr>Interpret GWAS result</vt:lpstr>
      <vt:lpstr>Interpret GWAS result</vt:lpstr>
      <vt:lpstr>Interpret GWAS result</vt:lpstr>
      <vt:lpstr>Interpret GWAS results</vt:lpstr>
      <vt:lpstr>Interpret GWAS results</vt:lpstr>
      <vt:lpstr>Interpretation of GWAS output</vt:lpstr>
      <vt:lpstr>Other type of population: NAM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to identify useful allele for breeding</dc:title>
  <dc:creator>Andy Chen (JIC)</dc:creator>
  <cp:lastModifiedBy>Nikolai Adamski (JIC)</cp:lastModifiedBy>
  <cp:revision>48</cp:revision>
  <dcterms:created xsi:type="dcterms:W3CDTF">2023-03-06T14:40:26Z</dcterms:created>
  <dcterms:modified xsi:type="dcterms:W3CDTF">2025-04-29T11:02:59Z</dcterms:modified>
</cp:coreProperties>
</file>