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542" r:id="rId2"/>
    <p:sldId id="264" r:id="rId3"/>
    <p:sldId id="320" r:id="rId4"/>
    <p:sldId id="2318" r:id="rId5"/>
    <p:sldId id="2319" r:id="rId6"/>
    <p:sldId id="2320" r:id="rId7"/>
    <p:sldId id="2321" r:id="rId8"/>
    <p:sldId id="2322" r:id="rId9"/>
    <p:sldId id="1940" r:id="rId10"/>
    <p:sldId id="2323" r:id="rId11"/>
    <p:sldId id="2325" r:id="rId12"/>
    <p:sldId id="2326" r:id="rId13"/>
    <p:sldId id="2327" r:id="rId14"/>
    <p:sldId id="2328" r:id="rId15"/>
    <p:sldId id="2332" r:id="rId16"/>
    <p:sldId id="2330" r:id="rId17"/>
    <p:sldId id="2335" r:id="rId18"/>
    <p:sldId id="2336" r:id="rId19"/>
    <p:sldId id="2337" r:id="rId20"/>
    <p:sldId id="2338" r:id="rId21"/>
    <p:sldId id="2340" r:id="rId22"/>
    <p:sldId id="2341" r:id="rId23"/>
    <p:sldId id="2342" r:id="rId24"/>
    <p:sldId id="2339" r:id="rId25"/>
    <p:sldId id="2343" r:id="rId26"/>
    <p:sldId id="2333" r:id="rId27"/>
    <p:sldId id="2344" r:id="rId28"/>
    <p:sldId id="2334" r:id="rId29"/>
    <p:sldId id="2345" r:id="rId30"/>
    <p:sldId id="2331" r:id="rId31"/>
    <p:sldId id="2346" r:id="rId32"/>
    <p:sldId id="2348" r:id="rId33"/>
    <p:sldId id="2349" r:id="rId34"/>
    <p:sldId id="2347" r:id="rId35"/>
    <p:sldId id="2329" r:id="rId36"/>
    <p:sldId id="2350" r:id="rId37"/>
    <p:sldId id="2351" r:id="rId38"/>
    <p:sldId id="2352" r:id="rId39"/>
    <p:sldId id="2357" r:id="rId40"/>
    <p:sldId id="2358" r:id="rId41"/>
    <p:sldId id="2359" r:id="rId42"/>
    <p:sldId id="2360" r:id="rId43"/>
    <p:sldId id="2353" r:id="rId44"/>
    <p:sldId id="2354" r:id="rId45"/>
    <p:sldId id="2355" r:id="rId46"/>
    <p:sldId id="2361" r:id="rId47"/>
    <p:sldId id="2367" r:id="rId48"/>
    <p:sldId id="2373" r:id="rId49"/>
    <p:sldId id="2362" r:id="rId50"/>
    <p:sldId id="2363" r:id="rId51"/>
    <p:sldId id="2364" r:id="rId52"/>
    <p:sldId id="2370" r:id="rId53"/>
    <p:sldId id="2374" r:id="rId54"/>
    <p:sldId id="2375" r:id="rId55"/>
    <p:sldId id="2376" r:id="rId56"/>
    <p:sldId id="236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ADC3B-120C-4170-81DD-2CB6DBD36EF7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3CF72-60C6-4E0C-8B21-CE3312BEA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8DDC7-A8F5-4B04-96BE-EE079138AD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2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7E15-A408-9980-738A-1FCC2F25F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23B8B-D88D-1C46-562E-FBBB75B1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1B65-A0D3-4961-D2A4-951B4F47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3072B-FE52-2971-C131-BEA6DB45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7693-8B70-7879-DB98-86121744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8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FE4E-C1D7-A4F8-F70D-F918A2C7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C7D5A-EFA8-9E02-0F39-2D4DB60D8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D30F-0449-271A-3453-3BB22AB4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92DD0-1DCF-46DF-F363-23C62F05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6DE87-66E3-748C-51AB-0D910B8A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3B7AB-BAE2-B34B-566F-A5C41F926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9D766-6FB3-32BE-3AC5-3941D1C6C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1DAEE-8C3B-D04A-492E-67CAA8AC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2723-0519-25D3-F8C1-2CC5858C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D5D49-5395-3783-81EE-630ED2DD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74AF-874D-895F-4642-1A823652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B8A0-22E0-3654-A072-8C59FFFC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5926C-5555-2ECB-BDED-FA0D7312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9B94D-6CD3-D656-2904-F14AF73D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132-3C20-E3EC-1643-307751B2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5DDB-BC29-4502-8469-F521DFAF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A3851-78E9-6A8F-F4D2-90EE51A7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4F18-0D55-3EFC-1C25-F2456EA1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2205-496D-8F13-3D87-81CA79FA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69DDF-24D8-E2EA-A5D1-6B3F26CC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1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F31E-E21B-31F8-3D4B-8FD5F3B1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123C-A4B4-A9E7-0D8F-0F062B873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68351-DBE0-C345-0CEC-3292CFAE5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98158-1927-4537-0ECA-9B2649D5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A0F22-C331-C8E0-069E-56A81D61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620D-A060-933F-61EF-BC396766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E7B0-E703-BA8B-5E08-9D3428E3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3CAAD-AF27-77BA-D223-1DEFADFD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A412A-9820-F051-4783-3E650772A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62785-8C2F-8F80-9639-95ECB65D4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3E3EC-5AA1-2512-EF14-31621375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C91DD-3589-1C0E-CB09-24F836E7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D012C-AE33-9EAA-1D05-55400A0E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667FD-6846-B9E4-B83F-92E41E08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0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CA2D-2E65-2E05-4C7E-8FEA288C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6DEF7-B74D-42FD-BDD0-00F3627A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D3CC8-CF1D-F3C3-3621-5AAE97CC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68F7A-9AEE-C3AB-9F1B-0D220678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0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AFDAE-D53D-8B89-C9DF-CFC8F076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530B1-7FD5-FD26-988A-8A9ED85F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E58E5-F463-2992-905A-89A5F73A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8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E3F3-982D-7662-7896-2DB0BC40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4C1D-12C8-B31A-7024-06107BA3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54199-71DE-9A6A-34A4-F320EE1D1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040B9-6799-ABBB-6B9A-213AF169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5F406-F17F-DF9E-A6A5-721FE7B8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2420A-7CDD-1F46-0062-038D7862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9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8ECA-E0E9-A95D-A481-37A2CEE2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08BD5-9E80-97BB-30A2-DE77E13CB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DC58B-85D0-2B69-6F8E-1272BF11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7214-0821-96A0-D130-23942DB3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EEC7E-A0FC-893A-0FD8-E3A077EA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AFFEC-B524-3E42-1666-3CC7DA5F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9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687E5-F4D1-A602-35C4-24077E47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5F496-C283-547A-ECBF-397FB5922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B6774-CEA4-0A25-972F-E34A6899F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A3791-E505-4BEE-A91B-347483993D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929F6-9E19-5863-9B0F-394D2FBEC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74C77-2498-D834-12D0-232DF3D3C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7B706-57AA-4CBC-8121-05470276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0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lants.ensembl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s.ensembl.org/biomart/martvie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ensembl.org/info/data/biomart/biomart_r_packag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conductor.org/packages/release/bioc/vignettes/biomaRt/inst/doc/biomaR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3F1FBA-03A9-406F-B7B1-A73FEBA8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11" y="325982"/>
            <a:ext cx="2434370" cy="5748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2D538-74ED-4544-9549-19D5A42B8F8B}"/>
              </a:ext>
            </a:extLst>
          </p:cNvPr>
          <p:cNvSpPr txBox="1"/>
          <p:nvPr/>
        </p:nvSpPr>
        <p:spPr>
          <a:xfrm>
            <a:off x="1393790" y="1842246"/>
            <a:ext cx="7153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An Introduction on how to use the </a:t>
            </a:r>
            <a:r>
              <a:rPr lang="en-GB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Ensembl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Plants database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DC093-ADD5-942C-A5E7-14CF67ABECA6}"/>
              </a:ext>
            </a:extLst>
          </p:cNvPr>
          <p:cNvSpPr txBox="1"/>
          <p:nvPr/>
        </p:nvSpPr>
        <p:spPr>
          <a:xfrm>
            <a:off x="233437" y="269996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03</a:t>
            </a:r>
          </a:p>
        </p:txBody>
      </p:sp>
    </p:spTree>
    <p:extLst>
      <p:ext uri="{BB962C8B-B14F-4D97-AF65-F5344CB8AC3E}">
        <p14:creationId xmlns:p14="http://schemas.microsoft.com/office/powerpoint/2010/main" val="5425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6B684-87A1-2CCB-7CF5-C095C7A7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97" r="22026"/>
          <a:stretch/>
        </p:blipFill>
        <p:spPr>
          <a:xfrm>
            <a:off x="4050061" y="1392200"/>
            <a:ext cx="7803685" cy="4698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EE0F1-C7E9-075E-5F10-3872394C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97" r="86614" b="37781"/>
          <a:stretch/>
        </p:blipFill>
        <p:spPr>
          <a:xfrm>
            <a:off x="444501" y="451779"/>
            <a:ext cx="2900866" cy="5999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F3CBA8-19A7-B78D-D5BA-F51C55A60803}"/>
              </a:ext>
            </a:extLst>
          </p:cNvPr>
          <p:cNvSpPr/>
          <p:nvPr/>
        </p:nvSpPr>
        <p:spPr>
          <a:xfrm>
            <a:off x="4025299" y="1375318"/>
            <a:ext cx="1327286" cy="28732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1DAE3-AA94-31AA-9A0D-A01DBCAB0669}"/>
              </a:ext>
            </a:extLst>
          </p:cNvPr>
          <p:cNvSpPr/>
          <p:nvPr/>
        </p:nvSpPr>
        <p:spPr>
          <a:xfrm>
            <a:off x="754274" y="2442116"/>
            <a:ext cx="1765901" cy="2564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722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4D974-5B2B-C6D8-96F8-DE21DCB5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05" y="0"/>
            <a:ext cx="80987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0349D-5926-4491-EA47-5E008028F821}"/>
              </a:ext>
            </a:extLst>
          </p:cNvPr>
          <p:cNvSpPr txBox="1"/>
          <p:nvPr/>
        </p:nvSpPr>
        <p:spPr>
          <a:xfrm>
            <a:off x="9509046" y="3654028"/>
            <a:ext cx="2765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Genes and annotations in wider region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(0.5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A8707F8-B98A-1C9B-67D2-A849EB18677D}"/>
              </a:ext>
            </a:extLst>
          </p:cNvPr>
          <p:cNvSpPr/>
          <p:nvPr/>
        </p:nvSpPr>
        <p:spPr>
          <a:xfrm rot="16200000">
            <a:off x="426536" y="1434751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B863036-A1B1-63DD-1318-6882294E2A31}"/>
              </a:ext>
            </a:extLst>
          </p:cNvPr>
          <p:cNvSpPr/>
          <p:nvPr/>
        </p:nvSpPr>
        <p:spPr>
          <a:xfrm rot="16200000">
            <a:off x="426536" y="3313734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C42F79E-8EF5-4BEE-AACC-1244CB27D195}"/>
              </a:ext>
            </a:extLst>
          </p:cNvPr>
          <p:cNvSpPr/>
          <p:nvPr/>
        </p:nvSpPr>
        <p:spPr>
          <a:xfrm rot="16200000">
            <a:off x="426536" y="4886057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F8B0A1BB-6224-2E03-9EC4-2CE2D8490767}"/>
              </a:ext>
            </a:extLst>
          </p:cNvPr>
          <p:cNvSpPr/>
          <p:nvPr/>
        </p:nvSpPr>
        <p:spPr>
          <a:xfrm rot="16200000">
            <a:off x="479509" y="-65600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276EA06-44F4-B5FF-644B-191D533430CA}"/>
              </a:ext>
            </a:extLst>
          </p:cNvPr>
          <p:cNvSpPr/>
          <p:nvPr/>
        </p:nvSpPr>
        <p:spPr>
          <a:xfrm rot="16200000">
            <a:off x="437689" y="3043372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E7A86F5-261E-4C15-DFFF-C4EA72CAA43F}"/>
              </a:ext>
            </a:extLst>
          </p:cNvPr>
          <p:cNvSpPr/>
          <p:nvPr/>
        </p:nvSpPr>
        <p:spPr>
          <a:xfrm rot="16200000">
            <a:off x="437689" y="4615695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408B6-CE64-1B1C-1CE0-A633C03984BE}"/>
              </a:ext>
            </a:extLst>
          </p:cNvPr>
          <p:cNvSpPr txBox="1"/>
          <p:nvPr/>
        </p:nvSpPr>
        <p:spPr>
          <a:xfrm>
            <a:off x="9422781" y="1684213"/>
            <a:ext cx="2366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Detailed region  (gene level)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kbp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091BE-BA8E-F83A-1747-85841B97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02" y="0"/>
            <a:ext cx="752880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0A7CBA-2931-756F-9653-32DE5BB5FCD0}"/>
              </a:ext>
            </a:extLst>
          </p:cNvPr>
          <p:cNvSpPr txBox="1"/>
          <p:nvPr/>
        </p:nvSpPr>
        <p:spPr>
          <a:xfrm>
            <a:off x="9422780" y="123041"/>
            <a:ext cx="2366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Scrolling down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050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86980-C85D-7B71-3192-BD400BFD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05" y="573160"/>
            <a:ext cx="9513520" cy="62848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A35BBB-42A0-1682-93A3-4B753200E513}"/>
              </a:ext>
            </a:extLst>
          </p:cNvPr>
          <p:cNvSpPr txBox="1">
            <a:spLocks/>
          </p:cNvSpPr>
          <p:nvPr/>
        </p:nvSpPr>
        <p:spPr>
          <a:xfrm>
            <a:off x="88900" y="0"/>
            <a:ext cx="12103100" cy="573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Back to general region overview... Let’s go into a gene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54D6C-9FD3-6854-FCBF-819CC992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98" y="2855567"/>
            <a:ext cx="2317282" cy="376200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FE9E7940-BF5C-A4C6-EC04-C8BB87E06F05}"/>
              </a:ext>
            </a:extLst>
          </p:cNvPr>
          <p:cNvSpPr/>
          <p:nvPr/>
        </p:nvSpPr>
        <p:spPr>
          <a:xfrm rot="1373714">
            <a:off x="4396373" y="4002378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85" y="581206"/>
            <a:ext cx="9821341" cy="5968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6A1B1-0635-904B-2806-74FD72D96DEB}"/>
              </a:ext>
            </a:extLst>
          </p:cNvPr>
          <p:cNvSpPr txBox="1"/>
          <p:nvPr/>
        </p:nvSpPr>
        <p:spPr>
          <a:xfrm>
            <a:off x="3898918" y="213217"/>
            <a:ext cx="2366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tabs appear</a:t>
            </a:r>
            <a:endParaRPr lang="en-GB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C5A29-F73A-9EC3-E5DD-BA6C5B307F8A}"/>
              </a:ext>
            </a:extLst>
          </p:cNvPr>
          <p:cNvSpPr/>
          <p:nvPr/>
        </p:nvSpPr>
        <p:spPr>
          <a:xfrm>
            <a:off x="3898918" y="918117"/>
            <a:ext cx="2301160" cy="267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8208E-A9D4-F239-B2C7-A81F65AE1EA7}"/>
              </a:ext>
            </a:extLst>
          </p:cNvPr>
          <p:cNvSpPr/>
          <p:nvPr/>
        </p:nvSpPr>
        <p:spPr>
          <a:xfrm>
            <a:off x="1851103" y="1148576"/>
            <a:ext cx="1906858" cy="54194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638DA-A006-E152-1177-C2A7904DC4CE}"/>
              </a:ext>
            </a:extLst>
          </p:cNvPr>
          <p:cNvSpPr txBox="1"/>
          <p:nvPr/>
        </p:nvSpPr>
        <p:spPr>
          <a:xfrm>
            <a:off x="323386" y="2655335"/>
            <a:ext cx="1527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Gene-based  displays</a:t>
            </a:r>
            <a:endParaRPr lang="en-GB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C0D36-72BA-F33A-5525-2A83688C15F4}"/>
              </a:ext>
            </a:extLst>
          </p:cNvPr>
          <p:cNvSpPr txBox="1"/>
          <p:nvPr/>
        </p:nvSpPr>
        <p:spPr>
          <a:xfrm>
            <a:off x="0" y="85639"/>
            <a:ext cx="2366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region tab still available </a:t>
            </a:r>
            <a:endParaRPr lang="en-GB" i="1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FC619BE-86D7-A356-5286-51F0A0C36582}"/>
              </a:ext>
            </a:extLst>
          </p:cNvPr>
          <p:cNvSpPr/>
          <p:nvPr/>
        </p:nvSpPr>
        <p:spPr>
          <a:xfrm rot="16200000">
            <a:off x="1321192" y="667548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D718874-4021-2758-E171-8CD62A77DE4D}"/>
              </a:ext>
            </a:extLst>
          </p:cNvPr>
          <p:cNvSpPr/>
          <p:nvPr/>
        </p:nvSpPr>
        <p:spPr>
          <a:xfrm>
            <a:off x="4918691" y="506267"/>
            <a:ext cx="378137" cy="369333"/>
          </a:xfrm>
          <a:prstGeom prst="downArrow">
            <a:avLst>
              <a:gd name="adj1" fmla="val 47101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85" y="581206"/>
            <a:ext cx="9821341" cy="596827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1187377" y="1559646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1813640" y="1787913"/>
            <a:ext cx="1587482" cy="25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218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2AEB9-3819-BC09-DEA2-7BAD5C2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7" y="0"/>
            <a:ext cx="70747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B778A-7558-30B7-29A5-14F9A1C5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720" y="999307"/>
            <a:ext cx="1409897" cy="5858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A792F8-A7DA-60E4-FC18-025FE16801D9}"/>
              </a:ext>
            </a:extLst>
          </p:cNvPr>
          <p:cNvSpPr txBox="1"/>
          <p:nvPr/>
        </p:nvSpPr>
        <p:spPr>
          <a:xfrm>
            <a:off x="8135588" y="512149"/>
            <a:ext cx="2366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Zooming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779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2AEB9-3819-BC09-DEA2-7BAD5C2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7" y="0"/>
            <a:ext cx="70747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B74657-830D-CB28-E280-157C0CB9988D}"/>
              </a:ext>
            </a:extLst>
          </p:cNvPr>
          <p:cNvSpPr/>
          <p:nvPr/>
        </p:nvSpPr>
        <p:spPr>
          <a:xfrm>
            <a:off x="1813640" y="3025698"/>
            <a:ext cx="1587482" cy="25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06B49-764F-FBA1-BC1E-E15C0E04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731" y="180521"/>
            <a:ext cx="5172797" cy="6496957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81319BD-5B3A-0EEB-38D6-F0C19BA33A07}"/>
              </a:ext>
            </a:extLst>
          </p:cNvPr>
          <p:cNvSpPr/>
          <p:nvPr/>
        </p:nvSpPr>
        <p:spPr>
          <a:xfrm rot="16200000">
            <a:off x="8401003" y="542200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81319BD-5B3A-0EEB-38D6-F0C19BA33A07}"/>
              </a:ext>
            </a:extLst>
          </p:cNvPr>
          <p:cNvSpPr/>
          <p:nvPr/>
        </p:nvSpPr>
        <p:spPr>
          <a:xfrm rot="3733026">
            <a:off x="10287181" y="5233147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4269379-093A-2CCE-19C0-7844753E8E34}"/>
              </a:ext>
            </a:extLst>
          </p:cNvPr>
          <p:cNvSpPr/>
          <p:nvPr/>
        </p:nvSpPr>
        <p:spPr>
          <a:xfrm rot="2055609">
            <a:off x="2893514" y="2440591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2AEB9-3819-BC09-DEA2-7BAD5C2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7" y="0"/>
            <a:ext cx="707475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4ED91-78D1-39D5-7FBE-042B0E7E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29" y="1609493"/>
            <a:ext cx="6503871" cy="49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7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480185" y="1961090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1106448" y="2189357"/>
            <a:ext cx="1587482" cy="25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EE8DF-B7C7-4E14-1851-7882C494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24" y="0"/>
            <a:ext cx="852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7333" y="232654"/>
            <a:ext cx="8229600" cy="648072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 few key features about </a:t>
            </a:r>
            <a:r>
              <a:rPr lang="en-GB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Ensembl</a:t>
            </a:r>
            <a:r>
              <a:rPr lang="en-GB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3E03A-BF7E-23B5-F5CD-75639C8B5B14}"/>
              </a:ext>
            </a:extLst>
          </p:cNvPr>
          <p:cNvSpPr txBox="1"/>
          <p:nvPr/>
        </p:nvSpPr>
        <p:spPr>
          <a:xfrm>
            <a:off x="471546" y="959971"/>
            <a:ext cx="1030053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currently 157 species represented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Ensembl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Plants integrates data from other sources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TAIR 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Arabidopsis thaliana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 / IWGSC 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Triticum aestivum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powerful database (albeit sometimes clunky interface)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continually updated (every 3-4 months; currently release 60)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Alignment, gene trees and homologs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display and Variant Effect Predictor (VEP) tool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Display of user data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export via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BioMart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 access via the APIs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open-source (FTP,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Github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4149" y="951136"/>
            <a:ext cx="431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linkClick r:id="rId2"/>
              </a:rPr>
              <a:t>http://www.plants.ensembl.org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E2F19-BFA5-83E8-A6F1-6DA76EE47042}"/>
              </a:ext>
            </a:extLst>
          </p:cNvPr>
          <p:cNvSpPr txBox="1"/>
          <p:nvPr/>
        </p:nvSpPr>
        <p:spPr>
          <a:xfrm>
            <a:off x="7124701" y="5149006"/>
            <a:ext cx="471955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to </a:t>
            </a:r>
            <a:r>
              <a:rPr lang="en-GB" sz="20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Jorge Batista da Rocha, Sarah Dyer and the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Ensembl</a:t>
            </a:r>
            <a:r>
              <a:rPr lang="en-GB" sz="20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Tea</a:t>
            </a:r>
            <a:r>
              <a:rPr lang="en-GB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 for concepts and points presented in the slides</a:t>
            </a:r>
            <a:endParaRPr lang="en-GB" sz="20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B0CEC5-6FD0-A768-0BE0-BBE97B61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016" y="4356449"/>
            <a:ext cx="1945521" cy="6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429984" y="2078198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1017238" y="2345474"/>
            <a:ext cx="1587482" cy="197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998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1106448" y="2646556"/>
            <a:ext cx="1587482" cy="197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934909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641859" y="2401585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0B2F3-1D1B-F026-71D2-C3F81BE6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756" y="0"/>
            <a:ext cx="8499715" cy="68580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02C70AA-4CA4-AA5F-9D70-6E482076D9B3}"/>
              </a:ext>
            </a:extLst>
          </p:cNvPr>
          <p:cNvSpPr/>
          <p:nvPr/>
        </p:nvSpPr>
        <p:spPr>
          <a:xfrm rot="4262195">
            <a:off x="7618806" y="1271595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0D3A9A1-8D50-A7EC-9968-45EF3F5A96E3}"/>
              </a:ext>
            </a:extLst>
          </p:cNvPr>
          <p:cNvSpPr/>
          <p:nvPr/>
        </p:nvSpPr>
        <p:spPr>
          <a:xfrm rot="4262195">
            <a:off x="4831002" y="6196412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7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822865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641859" y="2401585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38716-C77D-1804-38C0-598AD4EC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78" y="0"/>
            <a:ext cx="87062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4FAE7-EF3F-528E-0DF6-36585CED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62" t="39404" r="48288" b="23035"/>
          <a:stretch/>
        </p:blipFill>
        <p:spPr>
          <a:xfrm>
            <a:off x="7514452" y="376634"/>
            <a:ext cx="4677548" cy="49338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E1D9D0-0EB5-A13A-E800-A790A99D267A}"/>
              </a:ext>
            </a:extLst>
          </p:cNvPr>
          <p:cNvSpPr/>
          <p:nvPr/>
        </p:nvSpPr>
        <p:spPr>
          <a:xfrm>
            <a:off x="5093232" y="2698595"/>
            <a:ext cx="2274848" cy="25424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E48298-9DD1-029E-E57E-A32EA8814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540" y="581206"/>
            <a:ext cx="2066151" cy="32083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06314F-02E6-B3BB-41CA-B87B7B88697C}"/>
              </a:ext>
            </a:extLst>
          </p:cNvPr>
          <p:cNvSpPr/>
          <p:nvPr/>
        </p:nvSpPr>
        <p:spPr>
          <a:xfrm>
            <a:off x="1258848" y="2798956"/>
            <a:ext cx="1587482" cy="197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9928773" y="3390639"/>
            <a:ext cx="2058788" cy="400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8068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DD064E-8124-2C9C-A4F9-7824D833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02"/>
            <a:ext cx="12192000" cy="66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91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1162204" y="3181815"/>
            <a:ext cx="1587482" cy="197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934909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453D7-8ED9-F63B-C225-9FC62DD5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09" y="1968554"/>
            <a:ext cx="8830907" cy="221010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697615" y="2936844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6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1106448" y="3330497"/>
            <a:ext cx="1587482" cy="7396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934909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853733" y="3364308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ECD25-82FC-3FCE-56A8-7D464CD4A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81" y="316624"/>
            <a:ext cx="9308884" cy="5968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402F29-1D6B-C80E-DE9F-A65D56390E7B}"/>
              </a:ext>
            </a:extLst>
          </p:cNvPr>
          <p:cNvSpPr/>
          <p:nvPr/>
        </p:nvSpPr>
        <p:spPr>
          <a:xfrm>
            <a:off x="2288477" y="315951"/>
            <a:ext cx="1587482" cy="197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9208407-E13E-CF85-E322-ACB784401281}"/>
              </a:ext>
            </a:extLst>
          </p:cNvPr>
          <p:cNvSpPr/>
          <p:nvPr/>
        </p:nvSpPr>
        <p:spPr>
          <a:xfrm rot="16200000">
            <a:off x="1715786" y="65400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6F5E6A-CE29-A66E-A82B-B82A4DD4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7" y="23337"/>
            <a:ext cx="11688806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9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1106448" y="3330497"/>
            <a:ext cx="1587482" cy="7396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934909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853733" y="3364308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ECD25-82FC-3FCE-56A8-7D464CD4A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81" y="316624"/>
            <a:ext cx="9308884" cy="5968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402F29-1D6B-C80E-DE9F-A65D56390E7B}"/>
              </a:ext>
            </a:extLst>
          </p:cNvPr>
          <p:cNvSpPr/>
          <p:nvPr/>
        </p:nvSpPr>
        <p:spPr>
          <a:xfrm>
            <a:off x="11240428" y="534744"/>
            <a:ext cx="568589" cy="379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9208407-E13E-CF85-E322-ACB784401281}"/>
              </a:ext>
            </a:extLst>
          </p:cNvPr>
          <p:cNvSpPr/>
          <p:nvPr/>
        </p:nvSpPr>
        <p:spPr>
          <a:xfrm rot="18468498">
            <a:off x="10812258" y="1688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1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70A2A-1EAB-2CE7-0430-BBD4600B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7" y="56679"/>
            <a:ext cx="11536385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65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992963" y="4802458"/>
            <a:ext cx="1587482" cy="605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934909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729098" y="4780513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8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1125BE-FB43-22A3-8DB0-46F8AC82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1" y="0"/>
            <a:ext cx="1075497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1044" y="3909631"/>
            <a:ext cx="1885156" cy="649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40D90-7F1C-4FC0-9FC2-F0016E467D03}"/>
              </a:ext>
            </a:extLst>
          </p:cNvPr>
          <p:cNvSpPr/>
          <p:nvPr/>
        </p:nvSpPr>
        <p:spPr>
          <a:xfrm>
            <a:off x="6153944" y="861631"/>
            <a:ext cx="5136356" cy="4104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215DC9-4651-3680-16BA-CF28745BC3F6}"/>
              </a:ext>
            </a:extLst>
          </p:cNvPr>
          <p:cNvSpPr/>
          <p:nvPr/>
        </p:nvSpPr>
        <p:spPr>
          <a:xfrm>
            <a:off x="6103144" y="5118100"/>
            <a:ext cx="5212556" cy="170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619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3EF778-03B8-5421-5595-FE0F8316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756"/>
          <a:stretch/>
        </p:blipFill>
        <p:spPr>
          <a:xfrm>
            <a:off x="698065" y="1103971"/>
            <a:ext cx="10795869" cy="3445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7DA4B-C94B-676C-B8F9-A6D0FE57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" y="5188646"/>
            <a:ext cx="10545647" cy="562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6C4295-25DF-AA29-677B-BDC6A66A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112" b="-543"/>
          <a:stretch/>
        </p:blipFill>
        <p:spPr>
          <a:xfrm>
            <a:off x="698065" y="4549698"/>
            <a:ext cx="10795869" cy="646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171A26-2F28-93F5-9F68-5CC2CB902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747" y="1073965"/>
            <a:ext cx="2779160" cy="350574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F8012C4B-A449-DCBE-F941-FC4DE671F66F}"/>
              </a:ext>
            </a:extLst>
          </p:cNvPr>
          <p:cNvSpPr/>
          <p:nvPr/>
        </p:nvSpPr>
        <p:spPr>
          <a:xfrm rot="19584322">
            <a:off x="5501821" y="1241448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E557E-EA0B-7DE2-AB4E-107E1446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43"/>
            <a:ext cx="12192000" cy="66147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75221A-ED2E-9E74-89C1-38FDBAE38151}"/>
              </a:ext>
            </a:extLst>
          </p:cNvPr>
          <p:cNvSpPr/>
          <p:nvPr/>
        </p:nvSpPr>
        <p:spPr>
          <a:xfrm>
            <a:off x="4783873" y="788019"/>
            <a:ext cx="1014762" cy="5969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B175D-AED8-CEB8-4B60-8009A531A85C}"/>
              </a:ext>
            </a:extLst>
          </p:cNvPr>
          <p:cNvSpPr/>
          <p:nvPr/>
        </p:nvSpPr>
        <p:spPr>
          <a:xfrm>
            <a:off x="7478751" y="817755"/>
            <a:ext cx="1654098" cy="5969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590C3-B1B1-3B9C-A390-678560D3A575}"/>
              </a:ext>
            </a:extLst>
          </p:cNvPr>
          <p:cNvSpPr/>
          <p:nvPr/>
        </p:nvSpPr>
        <p:spPr>
          <a:xfrm>
            <a:off x="10002645" y="847491"/>
            <a:ext cx="691376" cy="5969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C4269-02DA-28C9-2E9D-D3EC44F571C5}"/>
              </a:ext>
            </a:extLst>
          </p:cNvPr>
          <p:cNvSpPr/>
          <p:nvPr/>
        </p:nvSpPr>
        <p:spPr>
          <a:xfrm>
            <a:off x="115232" y="777378"/>
            <a:ext cx="1434788" cy="5969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221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987387" y="5898996"/>
            <a:ext cx="1587482" cy="23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934909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612011" y="5648966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18CB2-5E25-B0E9-5195-0B60F34B3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34" y="1523921"/>
            <a:ext cx="10480168" cy="3216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F7B13E-B008-D9AB-C67A-51D57E85FA4C}"/>
              </a:ext>
            </a:extLst>
          </p:cNvPr>
          <p:cNvSpPr/>
          <p:nvPr/>
        </p:nvSpPr>
        <p:spPr>
          <a:xfrm>
            <a:off x="872157" y="3999572"/>
            <a:ext cx="10435179" cy="2936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792357-2163-E352-5AE7-F973AF7339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007"/>
          <a:stretch/>
        </p:blipFill>
        <p:spPr>
          <a:xfrm>
            <a:off x="2474624" y="-71220"/>
            <a:ext cx="9382840" cy="40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A72FC-6BEE-1675-951A-611F95C4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8" y="581206"/>
            <a:ext cx="9821341" cy="5968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9228C-4B73-FEDE-1068-49525409806A}"/>
              </a:ext>
            </a:extLst>
          </p:cNvPr>
          <p:cNvSpPr/>
          <p:nvPr/>
        </p:nvSpPr>
        <p:spPr>
          <a:xfrm>
            <a:off x="967879" y="6311587"/>
            <a:ext cx="1587482" cy="23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8DDDD-4710-CE15-B27A-CF8F1F7B00FC}"/>
              </a:ext>
            </a:extLst>
          </p:cNvPr>
          <p:cNvSpPr/>
          <p:nvPr/>
        </p:nvSpPr>
        <p:spPr bwMode="auto">
          <a:xfrm>
            <a:off x="2934909" y="496793"/>
            <a:ext cx="8372428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B6BFB0-1FD1-4F91-BDD1-33745251909E}"/>
              </a:ext>
            </a:extLst>
          </p:cNvPr>
          <p:cNvSpPr/>
          <p:nvPr/>
        </p:nvSpPr>
        <p:spPr>
          <a:xfrm rot="16200000">
            <a:off x="592503" y="6061557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EC9E1-1CAA-31FF-8CA4-31FB64CB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413" y="208590"/>
            <a:ext cx="6834372" cy="64375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709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EF0B6E-5810-0123-B2AA-E0D3E2BB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1" y="2800566"/>
            <a:ext cx="12069337" cy="6323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07AD73-214F-880D-B4F0-03058C8FCD72}"/>
              </a:ext>
            </a:extLst>
          </p:cNvPr>
          <p:cNvSpPr txBox="1">
            <a:spLocks/>
          </p:cNvSpPr>
          <p:nvPr/>
        </p:nvSpPr>
        <p:spPr>
          <a:xfrm>
            <a:off x="88900" y="0"/>
            <a:ext cx="12103100" cy="61331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Back to variations...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F83F4-07EB-A289-7B96-AB8580C1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8628"/>
          <a:stretch/>
        </p:blipFill>
        <p:spPr>
          <a:xfrm>
            <a:off x="3717" y="652936"/>
            <a:ext cx="12192000" cy="2075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F7FCF1-C99A-A1B8-D359-02688A87FBBA}"/>
              </a:ext>
            </a:extLst>
          </p:cNvPr>
          <p:cNvSpPr/>
          <p:nvPr/>
        </p:nvSpPr>
        <p:spPr>
          <a:xfrm>
            <a:off x="92617" y="1585082"/>
            <a:ext cx="5564768" cy="306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55EA05-945E-5E0D-51A3-E701808BC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3607149"/>
            <a:ext cx="6061156" cy="26909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18C4A4-BDED-BC9E-0DDF-9845549C605D}"/>
              </a:ext>
            </a:extLst>
          </p:cNvPr>
          <p:cNvSpPr/>
          <p:nvPr/>
        </p:nvSpPr>
        <p:spPr>
          <a:xfrm>
            <a:off x="14558" y="2807160"/>
            <a:ext cx="5884437" cy="33748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668D62-298A-BE26-193E-BAAD80F5E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806" y="3607149"/>
            <a:ext cx="5855294" cy="269098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491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B5FC5-54D8-AF03-98F8-D3ED3199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8" y="379189"/>
            <a:ext cx="10247051" cy="6099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A2090-9508-3B47-B68E-B4074345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937" t="9749" r="19685" b="45911"/>
          <a:stretch/>
        </p:blipFill>
        <p:spPr>
          <a:xfrm>
            <a:off x="10404087" y="89210"/>
            <a:ext cx="1672683" cy="16726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9685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7C2CA-C09E-51DC-19E3-501D5A8C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435"/>
            <a:ext cx="12192000" cy="5069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53E810-5219-8FAA-033D-80B495089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46" t="55321" r="79868" b="339"/>
          <a:stretch/>
        </p:blipFill>
        <p:spPr>
          <a:xfrm>
            <a:off x="10404087" y="89210"/>
            <a:ext cx="1672683" cy="167268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21C71A-8B43-EA4E-C48B-3E35EB9779B2}"/>
              </a:ext>
            </a:extLst>
          </p:cNvPr>
          <p:cNvSpPr/>
          <p:nvPr/>
        </p:nvSpPr>
        <p:spPr>
          <a:xfrm>
            <a:off x="1542277" y="4192857"/>
            <a:ext cx="2750943" cy="245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16586-407B-B057-1A07-EEA47BFD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052" y="925551"/>
            <a:ext cx="6735115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CF0FE-FECA-4EA7-FA23-3A8A5960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0" y="0"/>
            <a:ext cx="108088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D9048-0524-B7BA-811E-0877D3E31A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61" t="57095" r="59761" b="-1435"/>
          <a:stretch/>
        </p:blipFill>
        <p:spPr>
          <a:xfrm>
            <a:off x="10404087" y="89210"/>
            <a:ext cx="1672683" cy="16726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83399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F73F1-F27A-4B10-1DC0-26968FB1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88" t="56799" r="40334" b="-1139"/>
          <a:stretch/>
        </p:blipFill>
        <p:spPr>
          <a:xfrm>
            <a:off x="10404087" y="89210"/>
            <a:ext cx="1672683" cy="167268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3E983-5051-33CE-5546-A917CC4DF8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732"/>
          <a:stretch/>
        </p:blipFill>
        <p:spPr>
          <a:xfrm>
            <a:off x="703301" y="2040673"/>
            <a:ext cx="6344270" cy="4672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201DA-6D38-C5D1-AD97-D9A9C014D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41" y="89210"/>
            <a:ext cx="10183646" cy="1933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FD8F6-6170-813E-192A-54F7DBC3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23" r="52848" b="78028"/>
          <a:stretch/>
        </p:blipFill>
        <p:spPr>
          <a:xfrm>
            <a:off x="6921963" y="3852746"/>
            <a:ext cx="4051555" cy="15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5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467837-CF81-01A0-59FB-B3E86FED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06" y="1026433"/>
            <a:ext cx="10526594" cy="5591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6A1B1-0635-904B-2806-74FD72D96DEB}"/>
              </a:ext>
            </a:extLst>
          </p:cNvPr>
          <p:cNvSpPr txBox="1"/>
          <p:nvPr/>
        </p:nvSpPr>
        <p:spPr>
          <a:xfrm>
            <a:off x="3865464" y="581207"/>
            <a:ext cx="2366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Transcript tab</a:t>
            </a:r>
            <a:endParaRPr lang="en-GB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C5A29-F73A-9EC3-E5DD-BA6C5B307F8A}"/>
              </a:ext>
            </a:extLst>
          </p:cNvPr>
          <p:cNvSpPr/>
          <p:nvPr/>
        </p:nvSpPr>
        <p:spPr>
          <a:xfrm>
            <a:off x="4482789" y="1375316"/>
            <a:ext cx="1349299" cy="275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8208E-A9D4-F239-B2C7-A81F65AE1EA7}"/>
              </a:ext>
            </a:extLst>
          </p:cNvPr>
          <p:cNvSpPr/>
          <p:nvPr/>
        </p:nvSpPr>
        <p:spPr>
          <a:xfrm>
            <a:off x="1639230" y="1616927"/>
            <a:ext cx="1884556" cy="4739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638DA-A006-E152-1177-C2A7904DC4CE}"/>
              </a:ext>
            </a:extLst>
          </p:cNvPr>
          <p:cNvSpPr txBox="1"/>
          <p:nvPr/>
        </p:nvSpPr>
        <p:spPr>
          <a:xfrm>
            <a:off x="-98423" y="2505670"/>
            <a:ext cx="1527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transcript-based  displays</a:t>
            </a:r>
            <a:endParaRPr lang="en-GB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C0D36-72BA-F33A-5525-2A83688C15F4}"/>
              </a:ext>
            </a:extLst>
          </p:cNvPr>
          <p:cNvSpPr txBox="1"/>
          <p:nvPr/>
        </p:nvSpPr>
        <p:spPr>
          <a:xfrm>
            <a:off x="-122664" y="520537"/>
            <a:ext cx="2366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region tab still available </a:t>
            </a:r>
            <a:endParaRPr lang="en-GB" i="1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FC619BE-86D7-A356-5286-51F0A0C36582}"/>
              </a:ext>
            </a:extLst>
          </p:cNvPr>
          <p:cNvSpPr/>
          <p:nvPr/>
        </p:nvSpPr>
        <p:spPr>
          <a:xfrm rot="16200000">
            <a:off x="1064714" y="1124748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D718874-4021-2758-E171-8CD62A77DE4D}"/>
              </a:ext>
            </a:extLst>
          </p:cNvPr>
          <p:cNvSpPr/>
          <p:nvPr/>
        </p:nvSpPr>
        <p:spPr>
          <a:xfrm>
            <a:off x="4892962" y="930989"/>
            <a:ext cx="378137" cy="369333"/>
          </a:xfrm>
          <a:prstGeom prst="downArrow">
            <a:avLst>
              <a:gd name="adj1" fmla="val 47101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C12476-A075-2222-6779-9E058EDB015E}"/>
              </a:ext>
            </a:extLst>
          </p:cNvPr>
          <p:cNvSpPr/>
          <p:nvPr/>
        </p:nvSpPr>
        <p:spPr>
          <a:xfrm>
            <a:off x="4460486" y="1910052"/>
            <a:ext cx="1748903" cy="45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7F0390C-FDF4-5269-4EB6-D2C3ED587851}"/>
              </a:ext>
            </a:extLst>
          </p:cNvPr>
          <p:cNvSpPr/>
          <p:nvPr/>
        </p:nvSpPr>
        <p:spPr>
          <a:xfrm rot="5400000">
            <a:off x="9346353" y="3197018"/>
            <a:ext cx="353686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A486E-8892-094E-B006-4F93E327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98" y="0"/>
            <a:ext cx="1118560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744" y="3352800"/>
            <a:ext cx="2596356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57B518-8C29-064B-8610-EB36572081E8}"/>
              </a:ext>
            </a:extLst>
          </p:cNvPr>
          <p:cNvSpPr/>
          <p:nvPr/>
        </p:nvSpPr>
        <p:spPr>
          <a:xfrm>
            <a:off x="6242844" y="3390900"/>
            <a:ext cx="4425156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ED923-5EC7-69F7-810E-6FF40D771D96}"/>
              </a:ext>
            </a:extLst>
          </p:cNvPr>
          <p:cNvSpPr/>
          <p:nvPr/>
        </p:nvSpPr>
        <p:spPr>
          <a:xfrm>
            <a:off x="616744" y="5410200"/>
            <a:ext cx="4425156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1AACF-BA66-3E08-DECE-71599995B53C}"/>
              </a:ext>
            </a:extLst>
          </p:cNvPr>
          <p:cNvSpPr/>
          <p:nvPr/>
        </p:nvSpPr>
        <p:spPr>
          <a:xfrm>
            <a:off x="6152772" y="5410200"/>
            <a:ext cx="4425156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476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467837-CF81-01A0-59FB-B3E86FED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1" y="836720"/>
            <a:ext cx="10526594" cy="55919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8F450E-4550-BDD4-0523-D8CBACF83D40}"/>
              </a:ext>
            </a:extLst>
          </p:cNvPr>
          <p:cNvSpPr/>
          <p:nvPr/>
        </p:nvSpPr>
        <p:spPr>
          <a:xfrm>
            <a:off x="1012484" y="1828796"/>
            <a:ext cx="1587482" cy="434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D7C9747-B70B-85B9-FEF4-F6E7FBA691BE}"/>
              </a:ext>
            </a:extLst>
          </p:cNvPr>
          <p:cNvSpPr/>
          <p:nvPr/>
        </p:nvSpPr>
        <p:spPr>
          <a:xfrm rot="16200000">
            <a:off x="469841" y="1679127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88E2EA-8920-C76F-5D15-975538512ADB}"/>
              </a:ext>
            </a:extLst>
          </p:cNvPr>
          <p:cNvSpPr/>
          <p:nvPr/>
        </p:nvSpPr>
        <p:spPr bwMode="auto">
          <a:xfrm>
            <a:off x="2934909" y="496793"/>
            <a:ext cx="8996896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3D3D92-360A-160E-0BFC-6F734E7E3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75" y="418264"/>
            <a:ext cx="6700126" cy="6272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FE6F40-3081-8650-603F-65ABE493B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23" y="0"/>
            <a:ext cx="4751735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200DCE-2A73-350F-92B7-80803A59D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574" y="1828796"/>
            <a:ext cx="5334744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467837-CF81-01A0-59FB-B3E86FED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1" y="836720"/>
            <a:ext cx="10526594" cy="55919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8F450E-4550-BDD4-0523-D8CBACF83D40}"/>
              </a:ext>
            </a:extLst>
          </p:cNvPr>
          <p:cNvSpPr/>
          <p:nvPr/>
        </p:nvSpPr>
        <p:spPr>
          <a:xfrm>
            <a:off x="1049657" y="2352904"/>
            <a:ext cx="1704694" cy="6913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D7C9747-B70B-85B9-FEF4-F6E7FBA691BE}"/>
              </a:ext>
            </a:extLst>
          </p:cNvPr>
          <p:cNvSpPr/>
          <p:nvPr/>
        </p:nvSpPr>
        <p:spPr>
          <a:xfrm rot="16200000">
            <a:off x="475433" y="2691212"/>
            <a:ext cx="275667" cy="706140"/>
          </a:xfrm>
          <a:prstGeom prst="downArrow">
            <a:avLst>
              <a:gd name="adj1" fmla="val 28183"/>
              <a:gd name="adj2" fmla="val 51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88E2EA-8920-C76F-5D15-975538512ADB}"/>
              </a:ext>
            </a:extLst>
          </p:cNvPr>
          <p:cNvSpPr/>
          <p:nvPr/>
        </p:nvSpPr>
        <p:spPr bwMode="auto">
          <a:xfrm>
            <a:off x="2934909" y="496793"/>
            <a:ext cx="8996896" cy="6115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40409-3D30-A076-C313-93BA82355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34" y="456572"/>
            <a:ext cx="8800270" cy="52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454" y="155714"/>
            <a:ext cx="4204010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BioMart</a:t>
            </a:r>
            <a:endParaRPr lang="en-GB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3E03A-BF7E-23B5-F5CD-75639C8B5B14}"/>
              </a:ext>
            </a:extLst>
          </p:cNvPr>
          <p:cNvSpPr txBox="1"/>
          <p:nvPr/>
        </p:nvSpPr>
        <p:spPr>
          <a:xfrm>
            <a:off x="471546" y="959971"/>
            <a:ext cx="10300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tool in your browser: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Ensembl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programming knowledge required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 queries with a few mouse clicks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Generates customisable data tables and files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E2F19-BFA5-83E8-A6F1-6DA76EE47042}"/>
              </a:ext>
            </a:extLst>
          </p:cNvPr>
          <p:cNvSpPr txBox="1"/>
          <p:nvPr/>
        </p:nvSpPr>
        <p:spPr>
          <a:xfrm>
            <a:off x="7314272" y="5673114"/>
            <a:ext cx="471955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to </a:t>
            </a:r>
            <a:r>
              <a:rPr lang="en-GB" sz="20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Jorge Batista da Rocha, Sarah Dyer and the </a:t>
            </a:r>
            <a:r>
              <a:rPr lang="en-GB" sz="2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Ensembl</a:t>
            </a:r>
            <a:r>
              <a:rPr lang="en-GB" sz="20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Tea</a:t>
            </a:r>
            <a:r>
              <a:rPr lang="en-GB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 for concepts and points presented in the slides</a:t>
            </a:r>
            <a:endParaRPr lang="en-GB" sz="20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B0CEC5-6FD0-A768-0BE0-BBE97B613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587" y="4880557"/>
            <a:ext cx="1945521" cy="669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84443-5E99-5734-2AB0-97F7BAEEB8A5}"/>
              </a:ext>
            </a:extLst>
          </p:cNvPr>
          <p:cNvSpPr txBox="1"/>
          <p:nvPr/>
        </p:nvSpPr>
        <p:spPr>
          <a:xfrm>
            <a:off x="445940" y="3519110"/>
            <a:ext cx="10300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use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BioMart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Query multiple things (gene / variants) at once: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 locations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download sequences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large amounts of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4739C-CE2B-2C42-DE7F-77CED66A0882}"/>
              </a:ext>
            </a:extLst>
          </p:cNvPr>
          <p:cNvSpPr txBox="1"/>
          <p:nvPr/>
        </p:nvSpPr>
        <p:spPr>
          <a:xfrm>
            <a:off x="4995746" y="148721"/>
            <a:ext cx="699347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things that would be time consuming and / or difficult with the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Ensembl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browser.</a:t>
            </a: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AB6A4-14C0-38A6-D1D0-1320ACB1562C}"/>
              </a:ext>
            </a:extLst>
          </p:cNvPr>
          <p:cNvSpPr txBox="1"/>
          <p:nvPr/>
        </p:nvSpPr>
        <p:spPr>
          <a:xfrm>
            <a:off x="6626980" y="115268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https://plants.ensembl.org/biomart/martview/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503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6029D7-2E4D-B143-105B-E0DDE219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33" y="354821"/>
            <a:ext cx="10198533" cy="6503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853E3E-A484-E9BD-FE1A-9A36F65FDD06}"/>
              </a:ext>
            </a:extLst>
          </p:cNvPr>
          <p:cNvSpPr/>
          <p:nvPr/>
        </p:nvSpPr>
        <p:spPr>
          <a:xfrm>
            <a:off x="4118537" y="452754"/>
            <a:ext cx="486917" cy="37243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65343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01DC9-3408-BD20-0394-7BE819C4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785"/>
            <a:ext cx="1193649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1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27FF9-BC09-18C7-C93B-A9BD9F81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5543" cy="2695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F3E96-6576-FD55-DDB5-0F66DB90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3214"/>
            <a:ext cx="12192000" cy="3176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4E26F-A417-EF0A-B257-1F33FC6D3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17"/>
          <a:stretch/>
        </p:blipFill>
        <p:spPr>
          <a:xfrm>
            <a:off x="4796545" y="2029520"/>
            <a:ext cx="6915953" cy="4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27FF9-BC09-18C7-C93B-A9BD9F81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5543" cy="2695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384C75-8402-F7B4-9630-BB7EFDC1C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84" y="1728597"/>
            <a:ext cx="5449060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08149-7947-BE33-8D7B-7BDD08A6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540"/>
          <a:stretch/>
        </p:blipFill>
        <p:spPr>
          <a:xfrm>
            <a:off x="0" y="16727"/>
            <a:ext cx="11936491" cy="1522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798E47-C4E1-91E4-6772-C1433786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1" y="1538868"/>
            <a:ext cx="11230740" cy="49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8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5ED37-5B74-2030-67B1-E57C6B21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317665"/>
            <a:ext cx="11917438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01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82BE6-9F77-935A-2EB5-792827E21D44}"/>
              </a:ext>
            </a:extLst>
          </p:cNvPr>
          <p:cNvSpPr txBox="1"/>
          <p:nvPr/>
        </p:nvSpPr>
        <p:spPr>
          <a:xfrm>
            <a:off x="438092" y="279747"/>
            <a:ext cx="11594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Possible queries: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 genes within a QTL interval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Downloading sequence for all genes with a specific GO term or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Pfam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domain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all rice orthologs for a set of wheat genes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GO annotation for a set of wheat genes (e.g. differentially expressed genes)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55B01-BD76-DEE7-6593-DD0722EA4D93}"/>
              </a:ext>
            </a:extLst>
          </p:cNvPr>
          <p:cNvSpPr/>
          <p:nvPr/>
        </p:nvSpPr>
        <p:spPr>
          <a:xfrm>
            <a:off x="748574" y="735977"/>
            <a:ext cx="5250782" cy="434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74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FFADBE-137B-9ADC-91F3-DCFF01A844C8}"/>
              </a:ext>
            </a:extLst>
          </p:cNvPr>
          <p:cNvSpPr txBox="1"/>
          <p:nvPr/>
        </p:nvSpPr>
        <p:spPr>
          <a:xfrm>
            <a:off x="10404166" y="2828835"/>
            <a:ext cx="1775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Genes and annotations in wider region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(0.5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19B3D-AD0A-8C95-B4FF-AC2E77072CFE}"/>
              </a:ext>
            </a:extLst>
          </p:cNvPr>
          <p:cNvSpPr txBox="1"/>
          <p:nvPr/>
        </p:nvSpPr>
        <p:spPr>
          <a:xfrm>
            <a:off x="10404166" y="5219467"/>
            <a:ext cx="1775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Detailed region  (gene level)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kbp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97010-E5AE-8873-3A90-6F8BB099A210}"/>
              </a:ext>
            </a:extLst>
          </p:cNvPr>
          <p:cNvSpPr txBox="1"/>
          <p:nvPr/>
        </p:nvSpPr>
        <p:spPr>
          <a:xfrm>
            <a:off x="10404166" y="1825535"/>
            <a:ext cx="1584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Position on chromosome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2CC801-46E5-2E32-17CA-46B15401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36381"/>
            <a:ext cx="10008052" cy="5100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4C85A2A-015D-E329-0CFF-58340B8FE261}"/>
              </a:ext>
            </a:extLst>
          </p:cNvPr>
          <p:cNvSpPr txBox="1">
            <a:spLocks/>
          </p:cNvSpPr>
          <p:nvPr/>
        </p:nvSpPr>
        <p:spPr>
          <a:xfrm>
            <a:off x="88900" y="0"/>
            <a:ext cx="12103100" cy="990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Initial basic view of a specific genomic interval (7A:128826237-128833021)</a:t>
            </a:r>
          </a:p>
        </p:txBody>
      </p:sp>
    </p:spTree>
    <p:extLst>
      <p:ext uri="{BB962C8B-B14F-4D97-AF65-F5344CB8AC3E}">
        <p14:creationId xmlns:p14="http://schemas.microsoft.com/office/powerpoint/2010/main" val="831249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5248BA-94FA-B4EC-0D18-5DC14420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6" y="858643"/>
            <a:ext cx="11230740" cy="490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910B0-751B-E5A4-959D-420CB50EBC2E}"/>
              </a:ext>
            </a:extLst>
          </p:cNvPr>
          <p:cNvSpPr txBox="1"/>
          <p:nvPr/>
        </p:nvSpPr>
        <p:spPr>
          <a:xfrm>
            <a:off x="210432" y="166598"/>
            <a:ext cx="1047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 genes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a QTL interval (e.g. chr7A 20-30 </a:t>
            </a:r>
            <a:r>
              <a:rPr lang="en-GB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71CE9-AA41-FC37-01D9-76680AD537B0}"/>
              </a:ext>
            </a:extLst>
          </p:cNvPr>
          <p:cNvSpPr/>
          <p:nvPr/>
        </p:nvSpPr>
        <p:spPr>
          <a:xfrm>
            <a:off x="3146086" y="2653990"/>
            <a:ext cx="1838509" cy="356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B1ECF-7C0C-942A-AB6D-A218862E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65" y="779964"/>
            <a:ext cx="11230739" cy="53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E427A-8C1A-454F-B39F-5F9A8783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47" y="784902"/>
            <a:ext cx="9554908" cy="3057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70F83-D32E-4F3D-335D-71CFFC65D143}"/>
              </a:ext>
            </a:extLst>
          </p:cNvPr>
          <p:cNvSpPr txBox="1"/>
          <p:nvPr/>
        </p:nvSpPr>
        <p:spPr>
          <a:xfrm>
            <a:off x="210432" y="166598"/>
            <a:ext cx="1047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genes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a QTL interval (e.g. chr7A 20-30 </a:t>
            </a:r>
            <a:r>
              <a:rPr lang="en-GB" sz="24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A8F0A-6545-C778-671A-4B88934C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31" y="568190"/>
            <a:ext cx="10107436" cy="6020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56D53-C056-9E07-B8F4-803C5D4A9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503" y="568190"/>
            <a:ext cx="7841080" cy="62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1D02E-1183-40A7-0641-E8A7E5FE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4596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6BD04-F58C-131F-E944-8BD36DE4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8" y="417739"/>
            <a:ext cx="11705092" cy="5024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A7FF3A-E2AB-DA3D-C21D-4B65DC112C4B}"/>
              </a:ext>
            </a:extLst>
          </p:cNvPr>
          <p:cNvSpPr/>
          <p:nvPr/>
        </p:nvSpPr>
        <p:spPr>
          <a:xfrm>
            <a:off x="1060808" y="468348"/>
            <a:ext cx="912958" cy="434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FE99E-115F-67A1-770C-18BF363C574F}"/>
              </a:ext>
            </a:extLst>
          </p:cNvPr>
          <p:cNvSpPr/>
          <p:nvPr/>
        </p:nvSpPr>
        <p:spPr>
          <a:xfrm>
            <a:off x="1012485" y="988738"/>
            <a:ext cx="1831075" cy="434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8A343-EB03-4286-9101-49F235F41DB8}"/>
              </a:ext>
            </a:extLst>
          </p:cNvPr>
          <p:cNvSpPr/>
          <p:nvPr/>
        </p:nvSpPr>
        <p:spPr>
          <a:xfrm>
            <a:off x="356337" y="2780365"/>
            <a:ext cx="2308803" cy="14459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76CA5-5F52-5214-9FF1-C987AF3F5C0C}"/>
              </a:ext>
            </a:extLst>
          </p:cNvPr>
          <p:cNvSpPr txBox="1"/>
          <p:nvPr/>
        </p:nvSpPr>
        <p:spPr>
          <a:xfrm>
            <a:off x="455759" y="5781960"/>
            <a:ext cx="1047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 gene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(sequences)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within a QTL interval (e.g. chr7A 20-30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Mbp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7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E823D7-6EB4-0CDF-B7A0-8C5AED9A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35" y="280548"/>
            <a:ext cx="7840169" cy="6296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3FE99E-115F-67A1-770C-18BF363C574F}"/>
              </a:ext>
            </a:extLst>
          </p:cNvPr>
          <p:cNvSpPr/>
          <p:nvPr/>
        </p:nvSpPr>
        <p:spPr>
          <a:xfrm>
            <a:off x="537407" y="1947743"/>
            <a:ext cx="1831075" cy="773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14EDE-53E6-F5C1-2C8B-76DF31A5B02E}"/>
              </a:ext>
            </a:extLst>
          </p:cNvPr>
          <p:cNvSpPr/>
          <p:nvPr/>
        </p:nvSpPr>
        <p:spPr>
          <a:xfrm>
            <a:off x="514398" y="423743"/>
            <a:ext cx="2318011" cy="2899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4105F-C590-2B04-CA13-1BE1D5B8DEF5}"/>
              </a:ext>
            </a:extLst>
          </p:cNvPr>
          <p:cNvSpPr txBox="1"/>
          <p:nvPr/>
        </p:nvSpPr>
        <p:spPr>
          <a:xfrm>
            <a:off x="5798634" y="2598003"/>
            <a:ext cx="5700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 gene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(IDs)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within a QTL interval (e.g. chr7A 20-30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Mbp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31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82BE6-9F77-935A-2EB5-792827E21D44}"/>
              </a:ext>
            </a:extLst>
          </p:cNvPr>
          <p:cNvSpPr txBox="1"/>
          <p:nvPr/>
        </p:nvSpPr>
        <p:spPr>
          <a:xfrm>
            <a:off x="438092" y="279747"/>
            <a:ext cx="11594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Possible queries: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 genes within a QTL interval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Downloading sequence for all genes with a specific GO term or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Pfam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domain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all rice orthologs for a set of wheat genes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GO annotation for a set of wheat genes (e.g. differentially expressed genes)</a:t>
            </a:r>
          </a:p>
        </p:txBody>
      </p:sp>
    </p:spTree>
    <p:extLst>
      <p:ext uri="{BB962C8B-B14F-4D97-AF65-F5344CB8AC3E}">
        <p14:creationId xmlns:p14="http://schemas.microsoft.com/office/powerpoint/2010/main" val="1398362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2189D1-A224-221F-9DD6-481281F4FB38}"/>
              </a:ext>
            </a:extLst>
          </p:cNvPr>
          <p:cNvSpPr txBox="1"/>
          <p:nvPr/>
        </p:nvSpPr>
        <p:spPr>
          <a:xfrm>
            <a:off x="816826" y="6317422"/>
            <a:ext cx="7189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https://www.ensembl.org/info/data/biomart/biomart_r_package.html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32482-CAE1-5CF0-E744-21089C9A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48" y="1119135"/>
            <a:ext cx="9381893" cy="5065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6C15A-6880-1C33-9FB4-E6712B076ED7}"/>
              </a:ext>
            </a:extLst>
          </p:cNvPr>
          <p:cNvSpPr txBox="1"/>
          <p:nvPr/>
        </p:nvSpPr>
        <p:spPr>
          <a:xfrm>
            <a:off x="1806497" y="873796"/>
            <a:ext cx="9768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18984C"/>
                </a:solidFill>
                <a:latin typeface="ArialMT"/>
                <a:hlinkClick r:id="rId4"/>
              </a:rPr>
              <a:t>http://www.bioconductor.org/packages/release/bioc/vignettes/biomaRt/inst/doc/biomaRt.pdf</a:t>
            </a:r>
            <a:r>
              <a:rPr lang="en-GB" sz="1800" b="0" i="0" u="none" strike="noStrike" baseline="0" dirty="0">
                <a:solidFill>
                  <a:srgbClr val="18984C"/>
                </a:solidFill>
                <a:latin typeface="ArialMT"/>
              </a:rPr>
              <a:t>   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9F6DF-6C5F-B371-6B8A-A9C6CF83AA9F}"/>
              </a:ext>
            </a:extLst>
          </p:cNvPr>
          <p:cNvSpPr txBox="1"/>
          <p:nvPr/>
        </p:nvSpPr>
        <p:spPr>
          <a:xfrm>
            <a:off x="446048" y="115501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 package for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BioMart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357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E2CC801-46E5-2E32-17CA-46B15401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97"/>
          <a:stretch/>
        </p:blipFill>
        <p:spPr>
          <a:xfrm>
            <a:off x="392461" y="1828800"/>
            <a:ext cx="10008052" cy="46980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4C85A2A-015D-E329-0CFF-58340B8FE261}"/>
              </a:ext>
            </a:extLst>
          </p:cNvPr>
          <p:cNvSpPr txBox="1">
            <a:spLocks/>
          </p:cNvSpPr>
          <p:nvPr/>
        </p:nvSpPr>
        <p:spPr>
          <a:xfrm>
            <a:off x="88900" y="0"/>
            <a:ext cx="12103100" cy="990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Initial basic view of a specific genomic interval (7A:128826237-128833021)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35A04-7473-2F6B-7D55-F411D47DA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469"/>
          <a:stretch/>
        </p:blipFill>
        <p:spPr>
          <a:xfrm>
            <a:off x="222715" y="921906"/>
            <a:ext cx="11625598" cy="3270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323FF-626A-7CDB-A964-1CCA41E66F6A}"/>
              </a:ext>
            </a:extLst>
          </p:cNvPr>
          <p:cNvSpPr/>
          <p:nvPr/>
        </p:nvSpPr>
        <p:spPr>
          <a:xfrm>
            <a:off x="1765318" y="2784089"/>
            <a:ext cx="8861793" cy="182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1E2A8C5-5230-106A-2E56-99AF2C3A3158}"/>
              </a:ext>
            </a:extLst>
          </p:cNvPr>
          <p:cNvSpPr/>
          <p:nvPr/>
        </p:nvSpPr>
        <p:spPr>
          <a:xfrm rot="5400000">
            <a:off x="10681937" y="2379858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8844E-9629-40F9-43BD-3E25369A4EDF}"/>
              </a:ext>
            </a:extLst>
          </p:cNvPr>
          <p:cNvSpPr/>
          <p:nvPr/>
        </p:nvSpPr>
        <p:spPr>
          <a:xfrm>
            <a:off x="300792" y="962722"/>
            <a:ext cx="1650672" cy="297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110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C0DCB-03F7-435A-A1A6-7B6AE28E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43" y="740282"/>
            <a:ext cx="10021699" cy="495369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0F7135B-8305-23D8-27DD-620A007C6BC7}"/>
              </a:ext>
            </a:extLst>
          </p:cNvPr>
          <p:cNvSpPr/>
          <p:nvPr/>
        </p:nvSpPr>
        <p:spPr>
          <a:xfrm rot="16200000">
            <a:off x="617964" y="2000720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6A841-382F-1186-7CA4-F00789186E5B}"/>
              </a:ext>
            </a:extLst>
          </p:cNvPr>
          <p:cNvSpPr/>
          <p:nvPr/>
        </p:nvSpPr>
        <p:spPr>
          <a:xfrm>
            <a:off x="5006606" y="2256263"/>
            <a:ext cx="2018662" cy="2639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907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521C08-0CBF-F12B-E278-6E32DB124E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1" t="6341"/>
          <a:stretch/>
        </p:blipFill>
        <p:spPr>
          <a:xfrm>
            <a:off x="1419923" y="217449"/>
            <a:ext cx="9361705" cy="6423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D88B4A-1EBB-609E-5804-558B9D2F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98" y="217449"/>
            <a:ext cx="9387610" cy="642310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0F7135B-8305-23D8-27DD-620A007C6BC7}"/>
              </a:ext>
            </a:extLst>
          </p:cNvPr>
          <p:cNvSpPr/>
          <p:nvPr/>
        </p:nvSpPr>
        <p:spPr>
          <a:xfrm rot="16200000">
            <a:off x="573360" y="1844603"/>
            <a:ext cx="613317" cy="9906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457E3-5E2C-9716-7316-D46E634F8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576" y="1424861"/>
            <a:ext cx="3200847" cy="12384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96782E-E22C-C009-0FEB-9380F6A26B57}"/>
              </a:ext>
            </a:extLst>
          </p:cNvPr>
          <p:cNvSpPr/>
          <p:nvPr/>
        </p:nvSpPr>
        <p:spPr>
          <a:xfrm>
            <a:off x="4828187" y="1520284"/>
            <a:ext cx="1617218" cy="208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E853C-31E3-37F2-DE57-AF83B0465F6E}"/>
              </a:ext>
            </a:extLst>
          </p:cNvPr>
          <p:cNvSpPr/>
          <p:nvPr/>
        </p:nvSpPr>
        <p:spPr>
          <a:xfrm>
            <a:off x="4779865" y="2386362"/>
            <a:ext cx="1810506" cy="223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54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B2B944-9122-C78C-2E7E-809C7B02D02B}"/>
              </a:ext>
            </a:extLst>
          </p:cNvPr>
          <p:cNvSpPr txBox="1"/>
          <p:nvPr/>
        </p:nvSpPr>
        <p:spPr>
          <a:xfrm>
            <a:off x="9244438" y="3036837"/>
            <a:ext cx="3178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 gene models (TGAC and LC)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EA47A-EF07-75C4-78DF-5E9F3CF70576}"/>
              </a:ext>
            </a:extLst>
          </p:cNvPr>
          <p:cNvSpPr txBox="1"/>
          <p:nvPr/>
        </p:nvSpPr>
        <p:spPr>
          <a:xfrm>
            <a:off x="9222059" y="4592951"/>
            <a:ext cx="3178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Watkins Variations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87D90-0C83-6A83-1CEA-B1361414F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984"/>
          <a:stretch/>
        </p:blipFill>
        <p:spPr>
          <a:xfrm>
            <a:off x="490732" y="0"/>
            <a:ext cx="8731327" cy="6679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B58C5E-67E8-7A37-33A9-BD235BF5673E}"/>
              </a:ext>
            </a:extLst>
          </p:cNvPr>
          <p:cNvSpPr txBox="1"/>
          <p:nvPr/>
        </p:nvSpPr>
        <p:spPr>
          <a:xfrm>
            <a:off x="9222059" y="4906527"/>
            <a:ext cx="3178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EMS mutations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69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566</Words>
  <Application>Microsoft Office PowerPoint</Application>
  <PresentationFormat>Widescreen</PresentationFormat>
  <Paragraphs>73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Aptos</vt:lpstr>
      <vt:lpstr>Aptos Display</vt:lpstr>
      <vt:lpstr>Arial</vt:lpstr>
      <vt:lpstr>ArialMT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Nikolai Adamski (JIC)</dc:creator>
  <cp:lastModifiedBy>Nikolai Adamski (JIC)</cp:lastModifiedBy>
  <cp:revision>2</cp:revision>
  <dcterms:created xsi:type="dcterms:W3CDTF">2025-04-29T10:56:46Z</dcterms:created>
  <dcterms:modified xsi:type="dcterms:W3CDTF">2025-04-29T11:02:13Z</dcterms:modified>
</cp:coreProperties>
</file>