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61"/>
  </p:notesMasterIdLst>
  <p:sldIdLst>
    <p:sldId id="542" r:id="rId3"/>
    <p:sldId id="257" r:id="rId4"/>
    <p:sldId id="267" r:id="rId5"/>
    <p:sldId id="423" r:id="rId6"/>
    <p:sldId id="624" r:id="rId7"/>
    <p:sldId id="623" r:id="rId8"/>
    <p:sldId id="370" r:id="rId9"/>
    <p:sldId id="568" r:id="rId10"/>
    <p:sldId id="547" r:id="rId11"/>
    <p:sldId id="625" r:id="rId12"/>
    <p:sldId id="626" r:id="rId13"/>
    <p:sldId id="627" r:id="rId14"/>
    <p:sldId id="628" r:id="rId15"/>
    <p:sldId id="629" r:id="rId16"/>
    <p:sldId id="565" r:id="rId17"/>
    <p:sldId id="630" r:id="rId18"/>
    <p:sldId id="631" r:id="rId19"/>
    <p:sldId id="632" r:id="rId20"/>
    <p:sldId id="633" r:id="rId21"/>
    <p:sldId id="636" r:id="rId22"/>
    <p:sldId id="637" r:id="rId23"/>
    <p:sldId id="634" r:id="rId24"/>
    <p:sldId id="639" r:id="rId25"/>
    <p:sldId id="580" r:id="rId26"/>
    <p:sldId id="640" r:id="rId27"/>
    <p:sldId id="641" r:id="rId28"/>
    <p:sldId id="642" r:id="rId29"/>
    <p:sldId id="643" r:id="rId30"/>
    <p:sldId id="644" r:id="rId31"/>
    <p:sldId id="645" r:id="rId32"/>
    <p:sldId id="610" r:id="rId33"/>
    <p:sldId id="2378" r:id="rId34"/>
    <p:sldId id="2379" r:id="rId35"/>
    <p:sldId id="649" r:id="rId36"/>
    <p:sldId id="647" r:id="rId37"/>
    <p:sldId id="648" r:id="rId38"/>
    <p:sldId id="650" r:id="rId39"/>
    <p:sldId id="651" r:id="rId40"/>
    <p:sldId id="602" r:id="rId41"/>
    <p:sldId id="603" r:id="rId42"/>
    <p:sldId id="454" r:id="rId43"/>
    <p:sldId id="606" r:id="rId44"/>
    <p:sldId id="608" r:id="rId45"/>
    <p:sldId id="619" r:id="rId46"/>
    <p:sldId id="614" r:id="rId47"/>
    <p:sldId id="503" r:id="rId48"/>
    <p:sldId id="611" r:id="rId49"/>
    <p:sldId id="620" r:id="rId50"/>
    <p:sldId id="592" r:id="rId51"/>
    <p:sldId id="593" r:id="rId52"/>
    <p:sldId id="617" r:id="rId53"/>
    <p:sldId id="622" r:id="rId54"/>
    <p:sldId id="424" r:id="rId55"/>
    <p:sldId id="408" r:id="rId56"/>
    <p:sldId id="409" r:id="rId57"/>
    <p:sldId id="410" r:id="rId58"/>
    <p:sldId id="621" r:id="rId59"/>
    <p:sldId id="616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phie Harrington (JIC)" initials="SH(" lastIdx="1" clrIdx="0">
    <p:extLst>
      <p:ext uri="{19B8F6BF-5375-455C-9EA6-DF929625EA0E}">
        <p15:presenceInfo xmlns:p15="http://schemas.microsoft.com/office/powerpoint/2012/main" userId="S::harrings@nbi.ac.uk::00873b19-3baa-49f3-8955-5a9285f3288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3067" autoAdjust="0"/>
  </p:normalViewPr>
  <p:slideViewPr>
    <p:cSldViewPr snapToGrid="0">
      <p:cViewPr varScale="1">
        <p:scale>
          <a:sx n="104" d="100"/>
          <a:sy n="104" d="100"/>
        </p:scale>
        <p:origin x="7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E5A8E4-EE0C-4564-825B-78E4F6CA405A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42FD76-B245-4FD0-A8CB-77FC030CE1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23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42FD76-B245-4FD0-A8CB-77FC030CE1D8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549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54243" indent="-29009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60374" indent="-23207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24523" indent="-23207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88672" indent="-23207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52822" indent="-232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16971" indent="-232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81121" indent="-232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45270" indent="-232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CE2A9A-3E26-BF44-8EA9-67C44A8E584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57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4F007-43FE-48BA-9FD4-F0E00E37FE67}" type="slidenum">
              <a:rPr lang="en-CA" smtClean="0"/>
              <a:t>41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8273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4F007-43FE-48BA-9FD4-F0E00E37FE67}" type="slidenum">
              <a:rPr lang="en-CA" smtClean="0"/>
              <a:t>42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1439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4F007-43FE-48BA-9FD4-F0E00E37FE67}" type="slidenum">
              <a:rPr lang="en-CA" smtClean="0"/>
              <a:t>43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4455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21EF-02B5-324D-8E4B-52CE45913022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7BD4-AD6A-7B4B-8DE3-ECA9BC820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746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21EF-02B5-324D-8E4B-52CE45913022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7BD4-AD6A-7B4B-8DE3-ECA9BC820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131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21EF-02B5-324D-8E4B-52CE45913022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7BD4-AD6A-7B4B-8DE3-ECA9BC820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943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3667-D0E0-4252-BCC7-148B23938D72}" type="datetimeFigureOut">
              <a:rPr lang="en-CA" smtClean="0"/>
              <a:t>2025-04-29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E4E4-1E45-4324-9E5F-BFA7753DAF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3620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3667-D0E0-4252-BCC7-148B23938D72}" type="datetimeFigureOut">
              <a:rPr lang="en-CA" smtClean="0"/>
              <a:t>2025-04-29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E4E4-1E45-4324-9E5F-BFA7753DAF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0265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3667-D0E0-4252-BCC7-148B23938D72}" type="datetimeFigureOut">
              <a:rPr lang="en-CA" smtClean="0"/>
              <a:t>2025-04-29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E4E4-1E45-4324-9E5F-BFA7753DAF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8989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3667-D0E0-4252-BCC7-148B23938D72}" type="datetimeFigureOut">
              <a:rPr lang="en-CA" smtClean="0"/>
              <a:t>2025-04-29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E4E4-1E45-4324-9E5F-BFA7753DAF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07359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3667-D0E0-4252-BCC7-148B23938D72}" type="datetimeFigureOut">
              <a:rPr lang="en-CA" smtClean="0"/>
              <a:t>2025-04-29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E4E4-1E45-4324-9E5F-BFA7753DAF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85604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3667-D0E0-4252-BCC7-148B23938D72}" type="datetimeFigureOut">
              <a:rPr lang="en-CA" smtClean="0"/>
              <a:t>2025-04-29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E4E4-1E45-4324-9E5F-BFA7753DAF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30144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3667-D0E0-4252-BCC7-148B23938D72}" type="datetimeFigureOut">
              <a:rPr lang="en-CA" smtClean="0"/>
              <a:t>2025-04-29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E4E4-1E45-4324-9E5F-BFA7753DAF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7407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3667-D0E0-4252-BCC7-148B23938D72}" type="datetimeFigureOut">
              <a:rPr lang="en-CA" smtClean="0"/>
              <a:t>2025-04-29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E4E4-1E45-4324-9E5F-BFA7753DAF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3577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21EF-02B5-324D-8E4B-52CE45913022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7BD4-AD6A-7B4B-8DE3-ECA9BC820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320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3667-D0E0-4252-BCC7-148B23938D72}" type="datetimeFigureOut">
              <a:rPr lang="en-CA" smtClean="0"/>
              <a:t>2025-04-29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E4E4-1E45-4324-9E5F-BFA7753DAF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17534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3667-D0E0-4252-BCC7-148B23938D72}" type="datetimeFigureOut">
              <a:rPr lang="en-CA" smtClean="0"/>
              <a:t>2025-04-29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E4E4-1E45-4324-9E5F-BFA7753DAF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95806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3667-D0E0-4252-BCC7-148B23938D72}" type="datetimeFigureOut">
              <a:rPr lang="en-CA" smtClean="0"/>
              <a:t>2025-04-29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E4E4-1E45-4324-9E5F-BFA7753DAF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9740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21EF-02B5-324D-8E4B-52CE45913022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7BD4-AD6A-7B4B-8DE3-ECA9BC820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03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21EF-02B5-324D-8E4B-52CE45913022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7BD4-AD6A-7B4B-8DE3-ECA9BC820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559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21EF-02B5-324D-8E4B-52CE45913022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7BD4-AD6A-7B4B-8DE3-ECA9BC820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2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21EF-02B5-324D-8E4B-52CE45913022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7BD4-AD6A-7B4B-8DE3-ECA9BC820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85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21EF-02B5-324D-8E4B-52CE45913022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7BD4-AD6A-7B4B-8DE3-ECA9BC820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37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21EF-02B5-324D-8E4B-52CE45913022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7BD4-AD6A-7B4B-8DE3-ECA9BC820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895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21EF-02B5-324D-8E4B-52CE45913022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7BD4-AD6A-7B4B-8DE3-ECA9BC820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933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C5621EF-02B5-324D-8E4B-52CE45913022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BB7BD4-AD6A-7B4B-8DE3-ECA9BC8205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583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206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33667-D0E0-4252-BCC7-148B23938D72}" type="datetimeFigureOut">
              <a:rPr lang="en-CA" smtClean="0"/>
              <a:t>2025-04-29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7E4E4-1E45-4324-9E5F-BFA7753DAF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3305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heat.cau.edu.cn/resource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heat.cau.edu.cn/wGRN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17.jpe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microsoft.com/office/2007/relationships/hdphoto" Target="../media/hdphoto1.wdp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wheat.pw.usda.gov/blast/" TargetMode="External"/><Relationship Id="rId4" Type="http://schemas.openxmlformats.org/officeDocument/2006/relationships/hyperlink" Target="http://plants.ensembl.org/index.html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plants.ensembl.org/index.html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83F1FBA-03A9-406F-B7B1-A73FEBA8ED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911" y="325982"/>
            <a:ext cx="2434370" cy="57488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82D538-74ED-4544-9549-19D5A42B8F8B}"/>
              </a:ext>
            </a:extLst>
          </p:cNvPr>
          <p:cNvSpPr txBox="1"/>
          <p:nvPr/>
        </p:nvSpPr>
        <p:spPr>
          <a:xfrm>
            <a:off x="1393790" y="1842246"/>
            <a:ext cx="70871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Wheat Genomic Resources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0DC093-ADD5-942C-A5E7-14CF67ABECA6}"/>
              </a:ext>
            </a:extLst>
          </p:cNvPr>
          <p:cNvSpPr txBox="1"/>
          <p:nvPr/>
        </p:nvSpPr>
        <p:spPr>
          <a:xfrm>
            <a:off x="233437" y="269996"/>
            <a:ext cx="29787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02</a:t>
            </a:r>
          </a:p>
        </p:txBody>
      </p:sp>
    </p:spTree>
    <p:extLst>
      <p:ext uri="{BB962C8B-B14F-4D97-AF65-F5344CB8AC3E}">
        <p14:creationId xmlns:p14="http://schemas.microsoft.com/office/powerpoint/2010/main" val="54252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52570-86BD-CF47-9949-834DD0140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43756"/>
            <a:ext cx="7886700" cy="442742"/>
          </a:xfrm>
        </p:spPr>
        <p:txBody>
          <a:bodyPr>
            <a:normAutofit fontScale="90000"/>
          </a:bodyPr>
          <a:lstStyle/>
          <a:p>
            <a:r>
              <a:rPr lang="en-US" sz="2800" u="sng" dirty="0"/>
              <a:t>C</a:t>
            </a:r>
            <a:r>
              <a:rPr lang="en-US" sz="2800" dirty="0"/>
              <a:t>hinese Spring </a:t>
            </a:r>
            <a:r>
              <a:rPr lang="en-US" sz="2800" u="sng" dirty="0"/>
              <a:t>S</a:t>
            </a:r>
            <a:r>
              <a:rPr lang="en-US" sz="2800" dirty="0"/>
              <a:t>urvey </a:t>
            </a:r>
            <a:r>
              <a:rPr lang="en-US" sz="2800" u="sng" dirty="0"/>
              <a:t>S</a:t>
            </a:r>
            <a:r>
              <a:rPr lang="en-US" sz="2800" dirty="0"/>
              <a:t>equence (CSS)</a:t>
            </a: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272A2F27-7629-DD46-A84A-EE34CC05F0EC}"/>
              </a:ext>
            </a:extLst>
          </p:cNvPr>
          <p:cNvGraphicFramePr>
            <a:graphicFrameLocks noGrp="1"/>
          </p:cNvGraphicFramePr>
          <p:nvPr/>
        </p:nvGraphicFramePr>
        <p:xfrm>
          <a:off x="1271589" y="758534"/>
          <a:ext cx="8953363" cy="3720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9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2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89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41740">
                  <a:extLst>
                    <a:ext uri="{9D8B030D-6E8A-4147-A177-3AD203B41FA5}">
                      <a16:colId xmlns:a16="http://schemas.microsoft.com/office/drawing/2014/main" val="3111931320"/>
                    </a:ext>
                  </a:extLst>
                </a:gridCol>
              </a:tblGrid>
              <a:tr h="508136"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TGACv1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RefSeqv1.0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0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Release date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IWGSC, 2014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Clavijo</a:t>
                      </a: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et al., 2017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IWGSC, 2018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511776469"/>
                  </a:ext>
                </a:extLst>
              </a:tr>
              <a:tr h="3490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# contigs/ chromosomes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&gt; 1 million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735,943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 </a:t>
                      </a:r>
                      <a:r>
                        <a:rPr lang="it-IT" sz="14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chromosomes</a:t>
                      </a: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+ Un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045663292"/>
                  </a:ext>
                </a:extLst>
              </a:tr>
              <a:tr h="349007"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scaffold size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7.7 kb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88.7 kb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Chromosomes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573001501"/>
                  </a:ext>
                </a:extLst>
              </a:tr>
              <a:tr h="3490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Assembly Size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10.2 Gb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13.4 </a:t>
                      </a:r>
                      <a:r>
                        <a:rPr lang="it-IT" sz="14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Gb</a:t>
                      </a:r>
                      <a:endParaRPr lang="it-IT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14.6 </a:t>
                      </a:r>
                      <a:r>
                        <a:rPr lang="it-IT" sz="14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Gb</a:t>
                      </a:r>
                      <a:endParaRPr lang="it-IT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652869836"/>
                  </a:ext>
                </a:extLst>
              </a:tr>
              <a:tr h="3942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Order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Crude order</a:t>
                      </a:r>
                      <a:endParaRPr lang="mr-IN" sz="1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Large Bins</a:t>
                      </a:r>
                      <a:endParaRPr lang="mr-IN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“True” physical order</a:t>
                      </a:r>
                      <a:endParaRPr lang="mr-IN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2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Gene names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Traes_1BL_447468BDE</a:t>
                      </a:r>
                      <a:endParaRPr lang="is-IS" sz="1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TRIAE_CS42_7DL_TGACv1_731555_AA2173560</a:t>
                      </a:r>
                      <a:endParaRPr lang="it-IT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TraesCS2B01G000100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TraesCS4B01G000400LC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388862436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F2C2BF1D-F908-D866-7AB3-17C7E990C284}"/>
              </a:ext>
            </a:extLst>
          </p:cNvPr>
          <p:cNvSpPr/>
          <p:nvPr/>
        </p:nvSpPr>
        <p:spPr>
          <a:xfrm>
            <a:off x="5114926" y="672352"/>
            <a:ext cx="5571004" cy="41853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C4BD555-9600-0C86-178E-B6C1A9A1D646}"/>
              </a:ext>
            </a:extLst>
          </p:cNvPr>
          <p:cNvCxnSpPr>
            <a:cxnSpLocks/>
          </p:cNvCxnSpPr>
          <p:nvPr/>
        </p:nvCxnSpPr>
        <p:spPr>
          <a:xfrm flipH="1">
            <a:off x="3877315" y="4438361"/>
            <a:ext cx="287907" cy="108424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7488C47-2336-107B-F836-6F88DF4C44AB}"/>
              </a:ext>
            </a:extLst>
          </p:cNvPr>
          <p:cNvSpPr txBox="1"/>
          <p:nvPr/>
        </p:nvSpPr>
        <p:spPr>
          <a:xfrm>
            <a:off x="1373032" y="4827264"/>
            <a:ext cx="2497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Species 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designation: </a:t>
            </a:r>
          </a:p>
          <a:p>
            <a:pPr algn="ctr"/>
            <a:r>
              <a:rPr lang="en-GB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Triticum</a:t>
            </a:r>
            <a:r>
              <a:rPr lang="en-GB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aestivum</a:t>
            </a:r>
            <a:endParaRPr lang="en-GB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1CDFE0-DD52-128A-F50C-18506A3730F5}"/>
              </a:ext>
            </a:extLst>
          </p:cNvPr>
          <p:cNvSpPr txBox="1"/>
          <p:nvPr/>
        </p:nvSpPr>
        <p:spPr>
          <a:xfrm>
            <a:off x="2232268" y="5481300"/>
            <a:ext cx="4071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Traes_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1BL</a:t>
            </a: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GB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447468BDE</a:t>
            </a:r>
            <a:endParaRPr lang="is-I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FE8E64-4297-B05D-7C3F-EF17FEC87D56}"/>
              </a:ext>
            </a:extLst>
          </p:cNvPr>
          <p:cNvSpPr txBox="1"/>
          <p:nvPr/>
        </p:nvSpPr>
        <p:spPr>
          <a:xfrm>
            <a:off x="4227974" y="4871341"/>
            <a:ext cx="3029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Unique ID</a:t>
            </a:r>
          </a:p>
          <a:p>
            <a:pPr algn="ctr"/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(no positional information)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D54B0A-45FB-C92D-FDDC-BEFB52249ABF}"/>
              </a:ext>
            </a:extLst>
          </p:cNvPr>
          <p:cNvSpPr/>
          <p:nvPr/>
        </p:nvSpPr>
        <p:spPr>
          <a:xfrm>
            <a:off x="2910164" y="3907436"/>
            <a:ext cx="2204762" cy="523220"/>
          </a:xfrm>
          <a:prstGeom prst="rect">
            <a:avLst/>
          </a:prstGeom>
          <a:noFill/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7DC3AA-3A65-0A6F-BB92-13CA6568D02C}"/>
              </a:ext>
            </a:extLst>
          </p:cNvPr>
          <p:cNvSpPr txBox="1"/>
          <p:nvPr/>
        </p:nvSpPr>
        <p:spPr>
          <a:xfrm>
            <a:off x="2458007" y="6077942"/>
            <a:ext cx="3025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Chromosome arm</a:t>
            </a:r>
          </a:p>
        </p:txBody>
      </p:sp>
    </p:spTree>
    <p:extLst>
      <p:ext uri="{BB962C8B-B14F-4D97-AF65-F5344CB8AC3E}">
        <p14:creationId xmlns:p14="http://schemas.microsoft.com/office/powerpoint/2010/main" val="4251848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52570-86BD-CF47-9949-834DD0140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43756"/>
            <a:ext cx="7886700" cy="442742"/>
          </a:xfrm>
        </p:spPr>
        <p:txBody>
          <a:bodyPr>
            <a:normAutofit fontScale="90000"/>
          </a:bodyPr>
          <a:lstStyle/>
          <a:p>
            <a:r>
              <a:rPr lang="en-US" sz="2800" u="sng" dirty="0"/>
              <a:t>C</a:t>
            </a:r>
            <a:r>
              <a:rPr lang="en-US" sz="2800" dirty="0"/>
              <a:t>hinese Spring </a:t>
            </a:r>
            <a:r>
              <a:rPr lang="en-US" sz="2800" u="sng" dirty="0"/>
              <a:t>S</a:t>
            </a:r>
            <a:r>
              <a:rPr lang="en-US" sz="2800" dirty="0"/>
              <a:t>urvey </a:t>
            </a:r>
            <a:r>
              <a:rPr lang="en-US" sz="2800" u="sng" dirty="0"/>
              <a:t>S</a:t>
            </a:r>
            <a:r>
              <a:rPr lang="en-US" sz="2800" dirty="0"/>
              <a:t>equence (CSS)</a:t>
            </a: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272A2F27-7629-DD46-A84A-EE34CC05F0EC}"/>
              </a:ext>
            </a:extLst>
          </p:cNvPr>
          <p:cNvGraphicFramePr>
            <a:graphicFrameLocks noGrp="1"/>
          </p:cNvGraphicFramePr>
          <p:nvPr/>
        </p:nvGraphicFramePr>
        <p:xfrm>
          <a:off x="1271589" y="758534"/>
          <a:ext cx="8953363" cy="3720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9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2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89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41740">
                  <a:extLst>
                    <a:ext uri="{9D8B030D-6E8A-4147-A177-3AD203B41FA5}">
                      <a16:colId xmlns:a16="http://schemas.microsoft.com/office/drawing/2014/main" val="3111931320"/>
                    </a:ext>
                  </a:extLst>
                </a:gridCol>
              </a:tblGrid>
              <a:tr h="508136"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TGACv1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RefSeqv1.0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0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Release date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IWGSC, 2014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Clavijo</a:t>
                      </a: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et al., 2017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IWGSC, 2018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511776469"/>
                  </a:ext>
                </a:extLst>
              </a:tr>
              <a:tr h="3490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# contigs/ chromosomes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&gt; 1 million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735,943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 </a:t>
                      </a:r>
                      <a:r>
                        <a:rPr lang="it-IT" sz="14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chromosomes</a:t>
                      </a: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+ Un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045663292"/>
                  </a:ext>
                </a:extLst>
              </a:tr>
              <a:tr h="349007"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scaffold size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7.7 kb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88.7 kb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Chromosomes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573001501"/>
                  </a:ext>
                </a:extLst>
              </a:tr>
              <a:tr h="3490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Assembly Size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10.2 Gb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13.4 </a:t>
                      </a:r>
                      <a:r>
                        <a:rPr lang="it-IT" sz="14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Gb</a:t>
                      </a:r>
                      <a:endParaRPr lang="it-IT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14.6 </a:t>
                      </a:r>
                      <a:r>
                        <a:rPr lang="it-IT" sz="14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Gb</a:t>
                      </a:r>
                      <a:endParaRPr lang="it-IT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652869836"/>
                  </a:ext>
                </a:extLst>
              </a:tr>
              <a:tr h="3942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Order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Crude order</a:t>
                      </a:r>
                      <a:endParaRPr lang="mr-IN" sz="1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Large Bins</a:t>
                      </a:r>
                      <a:endParaRPr lang="mr-IN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“True” physical order</a:t>
                      </a:r>
                      <a:endParaRPr lang="mr-IN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2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Gene names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Traes_1BL_447468BDE</a:t>
                      </a:r>
                      <a:endParaRPr lang="is-IS" sz="1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TRIAE_CS42_7DL_TGACv1_731555_AA2173560</a:t>
                      </a:r>
                      <a:endParaRPr lang="it-IT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TraesCS2B01G000100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TraesCS4B01G000400LC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388862436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F2C2BF1D-F908-D866-7AB3-17C7E990C284}"/>
              </a:ext>
            </a:extLst>
          </p:cNvPr>
          <p:cNvSpPr/>
          <p:nvPr/>
        </p:nvSpPr>
        <p:spPr>
          <a:xfrm>
            <a:off x="5114926" y="672352"/>
            <a:ext cx="5571004" cy="41853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9854CB-31EE-FADA-0EDE-555DF8C7DDAC}"/>
              </a:ext>
            </a:extLst>
          </p:cNvPr>
          <p:cNvSpPr txBox="1"/>
          <p:nvPr/>
        </p:nvSpPr>
        <p:spPr>
          <a:xfrm>
            <a:off x="2223247" y="4671740"/>
            <a:ext cx="4071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Traes_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1BL</a:t>
            </a: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GB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447468BDE</a:t>
            </a:r>
            <a:endParaRPr lang="is-I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4B41B7-8212-AFAE-FC94-9379408A9C96}"/>
              </a:ext>
            </a:extLst>
          </p:cNvPr>
          <p:cNvSpPr txBox="1"/>
          <p:nvPr/>
        </p:nvSpPr>
        <p:spPr>
          <a:xfrm>
            <a:off x="2223247" y="5837856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TRAES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3B</a:t>
            </a:r>
            <a:r>
              <a:rPr lang="en-GB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F021600020CFD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_t1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047C8D28-FCF6-1052-13FE-7693240A0D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83" y="4887801"/>
            <a:ext cx="1672003" cy="153624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A20CAFC-DDF7-8F15-8BFF-E1256341624B}"/>
              </a:ext>
            </a:extLst>
          </p:cNvPr>
          <p:cNvSpPr txBox="1"/>
          <p:nvPr/>
        </p:nvSpPr>
        <p:spPr>
          <a:xfrm>
            <a:off x="2048996" y="5439863"/>
            <a:ext cx="4584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Separate annotation for chromosome 3B</a:t>
            </a:r>
          </a:p>
        </p:txBody>
      </p:sp>
    </p:spTree>
    <p:extLst>
      <p:ext uri="{BB962C8B-B14F-4D97-AF65-F5344CB8AC3E}">
        <p14:creationId xmlns:p14="http://schemas.microsoft.com/office/powerpoint/2010/main" val="2216102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52570-86BD-CF47-9949-834DD0140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43756"/>
            <a:ext cx="7886700" cy="442742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TGACv1 genome assembly</a:t>
            </a: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272A2F27-7629-DD46-A84A-EE34CC05F0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834835"/>
              </p:ext>
            </p:extLst>
          </p:nvPr>
        </p:nvGraphicFramePr>
        <p:xfrm>
          <a:off x="1271589" y="758534"/>
          <a:ext cx="10129836" cy="345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8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5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61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88864">
                  <a:extLst>
                    <a:ext uri="{9D8B030D-6E8A-4147-A177-3AD203B41FA5}">
                      <a16:colId xmlns:a16="http://schemas.microsoft.com/office/drawing/2014/main" val="3111931320"/>
                    </a:ext>
                  </a:extLst>
                </a:gridCol>
              </a:tblGrid>
              <a:tr h="508136"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TGACv1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RefSeqv1.0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0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Release date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IWGSC, 2014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Clavijo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et al., 2017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IWGSC, 2018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511776469"/>
                  </a:ext>
                </a:extLst>
              </a:tr>
              <a:tr h="3490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# contigs/ chromosomes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&gt; 1 million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735,943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 </a:t>
                      </a:r>
                      <a:r>
                        <a:rPr lang="it-IT" sz="18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chromosomes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+ Un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045663292"/>
                  </a:ext>
                </a:extLst>
              </a:tr>
              <a:tr h="349007"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scaffold size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7.7 kb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88.7 kb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Chromosomes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573001501"/>
                  </a:ext>
                </a:extLst>
              </a:tr>
              <a:tr h="3490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Assembly Size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10.2 Gb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12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13.4 </a:t>
                      </a:r>
                      <a:r>
                        <a:rPr lang="it-IT" sz="1800" b="1" kern="1200" dirty="0" err="1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Gb</a:t>
                      </a:r>
                      <a:endParaRPr lang="it-IT" sz="1800" b="1" kern="120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14.6 </a:t>
                      </a:r>
                      <a:r>
                        <a:rPr lang="it-IT" sz="18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Gb</a:t>
                      </a:r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652869836"/>
                  </a:ext>
                </a:extLst>
              </a:tr>
              <a:tr h="3942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Order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Crude order</a:t>
                      </a:r>
                      <a:endParaRPr lang="mr-IN" sz="1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Large Bins</a:t>
                      </a:r>
                      <a:endParaRPr lang="mr-IN" sz="1800" b="1" kern="120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“True” physical order</a:t>
                      </a:r>
                      <a:endParaRPr lang="mr-IN" sz="1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2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Gene names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Traes_1BL_447468BDE</a:t>
                      </a:r>
                      <a:endParaRPr lang="is-IS" sz="1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TRIAE_CS42_7DL_TGACv1_731555_AA2173560</a:t>
                      </a:r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TraesCS2B01G000100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TraesCS4B01G000400LC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388862436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F2C2BF1D-F908-D866-7AB3-17C7E990C284}"/>
              </a:ext>
            </a:extLst>
          </p:cNvPr>
          <p:cNvSpPr/>
          <p:nvPr/>
        </p:nvSpPr>
        <p:spPr>
          <a:xfrm>
            <a:off x="8403988" y="586498"/>
            <a:ext cx="3099267" cy="43574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Arrow: Up 3">
            <a:extLst>
              <a:ext uri="{FF2B5EF4-FFF2-40B4-BE49-F238E27FC236}">
                <a16:creationId xmlns:a16="http://schemas.microsoft.com/office/drawing/2014/main" id="{6BB242EB-A175-CB56-0073-ACB1A1A5F260}"/>
              </a:ext>
            </a:extLst>
          </p:cNvPr>
          <p:cNvSpPr/>
          <p:nvPr/>
        </p:nvSpPr>
        <p:spPr>
          <a:xfrm>
            <a:off x="7705728" y="1787076"/>
            <a:ext cx="216000" cy="288000"/>
          </a:xfrm>
          <a:prstGeom prst="upArrow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11089678-6EA7-7054-A81A-6FD82338A7C0}"/>
              </a:ext>
            </a:extLst>
          </p:cNvPr>
          <p:cNvSpPr/>
          <p:nvPr/>
        </p:nvSpPr>
        <p:spPr>
          <a:xfrm>
            <a:off x="7705728" y="2353813"/>
            <a:ext cx="216000" cy="288000"/>
          </a:xfrm>
          <a:prstGeom prst="upArrow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618D5012-5D4E-A51E-C739-2277B9177658}"/>
              </a:ext>
            </a:extLst>
          </p:cNvPr>
          <p:cNvSpPr/>
          <p:nvPr/>
        </p:nvSpPr>
        <p:spPr>
          <a:xfrm>
            <a:off x="7705728" y="2853878"/>
            <a:ext cx="216000" cy="288000"/>
          </a:xfrm>
          <a:prstGeom prst="upArrow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240017EF-BB57-F592-E8FB-596A11F34782}"/>
              </a:ext>
            </a:extLst>
          </p:cNvPr>
          <p:cNvSpPr/>
          <p:nvPr/>
        </p:nvSpPr>
        <p:spPr>
          <a:xfrm>
            <a:off x="7705728" y="3239640"/>
            <a:ext cx="216000" cy="288000"/>
          </a:xfrm>
          <a:prstGeom prst="upArrow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569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52570-86BD-CF47-9949-834DD0140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43756"/>
            <a:ext cx="7886700" cy="442742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TGACv1 genome assembly</a:t>
            </a: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272A2F27-7629-DD46-A84A-EE34CC05F0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492944"/>
              </p:ext>
            </p:extLst>
          </p:nvPr>
        </p:nvGraphicFramePr>
        <p:xfrm>
          <a:off x="1271589" y="758534"/>
          <a:ext cx="10129836" cy="345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8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5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61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88864">
                  <a:extLst>
                    <a:ext uri="{9D8B030D-6E8A-4147-A177-3AD203B41FA5}">
                      <a16:colId xmlns:a16="http://schemas.microsoft.com/office/drawing/2014/main" val="3111931320"/>
                    </a:ext>
                  </a:extLst>
                </a:gridCol>
              </a:tblGrid>
              <a:tr h="508136"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TGACv1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RefSeqv1.0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0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Release date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IWGSC, 2014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Clavijo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et al., 2017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IWGSC, 2018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511776469"/>
                  </a:ext>
                </a:extLst>
              </a:tr>
              <a:tr h="3490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# contigs/ chromosomes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&gt; 1 million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735,943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 </a:t>
                      </a:r>
                      <a:r>
                        <a:rPr lang="it-IT" sz="18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chromosomes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+ Un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045663292"/>
                  </a:ext>
                </a:extLst>
              </a:tr>
              <a:tr h="349007"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scaffold size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7.7 kb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88.7 kb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Chromosomes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573001501"/>
                  </a:ext>
                </a:extLst>
              </a:tr>
              <a:tr h="3490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Assembly Size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10.2 Gb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13.4 </a:t>
                      </a:r>
                      <a:r>
                        <a:rPr lang="it-IT" sz="1800" b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Gb</a:t>
                      </a:r>
                      <a:endParaRPr lang="it-IT" sz="18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14.6 </a:t>
                      </a:r>
                      <a:r>
                        <a:rPr lang="it-IT" sz="18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Gb</a:t>
                      </a:r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652869836"/>
                  </a:ext>
                </a:extLst>
              </a:tr>
              <a:tr h="3942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Order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Crude order</a:t>
                      </a:r>
                      <a:endParaRPr lang="mr-IN" sz="1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Large Bins</a:t>
                      </a:r>
                      <a:endParaRPr lang="mr-IN" sz="18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“True” physical order</a:t>
                      </a:r>
                      <a:endParaRPr lang="mr-IN" sz="1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2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Gene names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Traes_1BL_447468BDE</a:t>
                      </a:r>
                      <a:endParaRPr lang="is-IS" sz="1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TRIAE_CS42_7DL_TGACv1_731555_AA2173560</a:t>
                      </a:r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TraesCS2B01G000100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TraesCS4B01G000400LC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388862436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F2C2BF1D-F908-D866-7AB3-17C7E990C284}"/>
              </a:ext>
            </a:extLst>
          </p:cNvPr>
          <p:cNvSpPr/>
          <p:nvPr/>
        </p:nvSpPr>
        <p:spPr>
          <a:xfrm>
            <a:off x="8403988" y="586498"/>
            <a:ext cx="3099267" cy="43574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3F081D-E5AA-DD93-F117-400144B063C4}"/>
              </a:ext>
            </a:extLst>
          </p:cNvPr>
          <p:cNvSpPr txBox="1"/>
          <p:nvPr/>
        </p:nvSpPr>
        <p:spPr>
          <a:xfrm>
            <a:off x="2627156" y="5086943"/>
            <a:ext cx="82621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TRIAE_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CS42</a:t>
            </a: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7DL</a:t>
            </a: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GB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TGACv1</a:t>
            </a: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731555</a:t>
            </a: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GB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AA2173560</a:t>
            </a:r>
            <a:endParaRPr lang="it-IT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8BE37A-4EC8-EA40-5A2F-8FF5DCEC72C5}"/>
              </a:ext>
            </a:extLst>
          </p:cNvPr>
          <p:cNvSpPr txBox="1"/>
          <p:nvPr/>
        </p:nvSpPr>
        <p:spPr>
          <a:xfrm>
            <a:off x="685050" y="4449881"/>
            <a:ext cx="3262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Species: </a:t>
            </a:r>
            <a:r>
              <a:rPr lang="en-GB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TRIticum</a:t>
            </a:r>
            <a:r>
              <a:rPr lang="en-GB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AEstivum</a:t>
            </a:r>
            <a:endParaRPr lang="en-GB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Accession: Chinese Spring 42</a:t>
            </a:r>
            <a:endParaRPr lang="it-IT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088B94E-0694-D8F5-FF57-EAA778CEEDCF}"/>
              </a:ext>
            </a:extLst>
          </p:cNvPr>
          <p:cNvCxnSpPr>
            <a:cxnSpLocks/>
          </p:cNvCxnSpPr>
          <p:nvPr/>
        </p:nvCxnSpPr>
        <p:spPr>
          <a:xfrm flipH="1">
            <a:off x="4207410" y="4187769"/>
            <a:ext cx="1071831" cy="827985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CAC38976-F669-7DB3-44F0-83F5365812E4}"/>
              </a:ext>
            </a:extLst>
          </p:cNvPr>
          <p:cNvSpPr/>
          <p:nvPr/>
        </p:nvSpPr>
        <p:spPr>
          <a:xfrm>
            <a:off x="5279241" y="3598829"/>
            <a:ext cx="3124747" cy="588940"/>
          </a:xfrm>
          <a:prstGeom prst="rect">
            <a:avLst/>
          </a:prstGeom>
          <a:noFill/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7BA0C4-943E-9714-0B01-58821B9F6B13}"/>
              </a:ext>
            </a:extLst>
          </p:cNvPr>
          <p:cNvSpPr txBox="1"/>
          <p:nvPr/>
        </p:nvSpPr>
        <p:spPr>
          <a:xfrm>
            <a:off x="3947482" y="5681352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Chromosome arm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9CAAFC-D61A-297D-176B-77141EE9E304}"/>
              </a:ext>
            </a:extLst>
          </p:cNvPr>
          <p:cNvSpPr txBox="1"/>
          <p:nvPr/>
        </p:nvSpPr>
        <p:spPr>
          <a:xfrm>
            <a:off x="5978807" y="4499318"/>
            <a:ext cx="1184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Assembly</a:t>
            </a:r>
          </a:p>
          <a:p>
            <a:pPr algn="ctr"/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version</a:t>
            </a:r>
            <a:endParaRPr lang="it-IT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2E2FCF-0F28-2847-1DCF-B53DF12416B7}"/>
              </a:ext>
            </a:extLst>
          </p:cNvPr>
          <p:cNvSpPr txBox="1"/>
          <p:nvPr/>
        </p:nvSpPr>
        <p:spPr>
          <a:xfrm>
            <a:off x="7188497" y="5681352"/>
            <a:ext cx="1860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Scaffold number</a:t>
            </a:r>
            <a:endParaRPr lang="it-IT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7727EC-A1F6-9425-8DAC-AABEA338121F}"/>
              </a:ext>
            </a:extLst>
          </p:cNvPr>
          <p:cNvSpPr txBox="1"/>
          <p:nvPr/>
        </p:nvSpPr>
        <p:spPr>
          <a:xfrm>
            <a:off x="9013092" y="4682217"/>
            <a:ext cx="1595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 number</a:t>
            </a:r>
            <a:endParaRPr lang="it-IT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338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52570-86BD-CF47-9949-834DD0140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43756"/>
            <a:ext cx="7886700" cy="442742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TGACv1 genome assembly</a:t>
            </a: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272A2F27-7629-DD46-A84A-EE34CC05F0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098534"/>
              </p:ext>
            </p:extLst>
          </p:nvPr>
        </p:nvGraphicFramePr>
        <p:xfrm>
          <a:off x="1271589" y="758534"/>
          <a:ext cx="10129836" cy="345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8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5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61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88864">
                  <a:extLst>
                    <a:ext uri="{9D8B030D-6E8A-4147-A177-3AD203B41FA5}">
                      <a16:colId xmlns:a16="http://schemas.microsoft.com/office/drawing/2014/main" val="3111931320"/>
                    </a:ext>
                  </a:extLst>
                </a:gridCol>
              </a:tblGrid>
              <a:tr h="508136"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TGACv1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RefSeqv1.0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0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Release date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IWGSC, 2014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Clavijo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et al., 2017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IWGSC, 2018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511776469"/>
                  </a:ext>
                </a:extLst>
              </a:tr>
              <a:tr h="3490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# contigs/ chromosomes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&gt; 1 million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735,943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 </a:t>
                      </a:r>
                      <a:r>
                        <a:rPr lang="it-IT" sz="18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chromosomes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+ Un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045663292"/>
                  </a:ext>
                </a:extLst>
              </a:tr>
              <a:tr h="349007"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scaffold size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7.7 kb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88.7 kb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Chromosomes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573001501"/>
                  </a:ext>
                </a:extLst>
              </a:tr>
              <a:tr h="3490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Assembly Size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10.2 Gb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13.4 </a:t>
                      </a:r>
                      <a:r>
                        <a:rPr lang="it-IT" sz="1800" b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Gb</a:t>
                      </a:r>
                      <a:endParaRPr lang="it-IT" sz="18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14.6 </a:t>
                      </a:r>
                      <a:r>
                        <a:rPr lang="it-IT" sz="18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Gb</a:t>
                      </a:r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652869836"/>
                  </a:ext>
                </a:extLst>
              </a:tr>
              <a:tr h="3942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Order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Crude order</a:t>
                      </a:r>
                      <a:endParaRPr lang="mr-IN" sz="1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Large Bins</a:t>
                      </a:r>
                      <a:endParaRPr lang="mr-IN" sz="18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“True” physical order</a:t>
                      </a:r>
                      <a:endParaRPr lang="mr-IN" sz="1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2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Gene names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Traes_1BL_447468BDE</a:t>
                      </a:r>
                      <a:endParaRPr lang="is-IS" sz="1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TRIAE_CS42_7DL_TGACv1_731555_AA2173560</a:t>
                      </a:r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TraesCS2B01G000100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TraesCS4B01G000400LC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388862436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F2C2BF1D-F908-D866-7AB3-17C7E990C284}"/>
              </a:ext>
            </a:extLst>
          </p:cNvPr>
          <p:cNvSpPr/>
          <p:nvPr/>
        </p:nvSpPr>
        <p:spPr>
          <a:xfrm>
            <a:off x="8403988" y="586498"/>
            <a:ext cx="3099267" cy="43574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E6B1FA-F8D3-2553-F177-0E59CF27EE37}"/>
              </a:ext>
            </a:extLst>
          </p:cNvPr>
          <p:cNvSpPr txBox="1"/>
          <p:nvPr/>
        </p:nvSpPr>
        <p:spPr>
          <a:xfrm>
            <a:off x="2855759" y="4744036"/>
            <a:ext cx="82621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TRIAE_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CS42</a:t>
            </a: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7DL</a:t>
            </a: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GB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TGACv1</a:t>
            </a: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731555</a:t>
            </a: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GB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AA2173560</a:t>
            </a:r>
            <a:endParaRPr lang="it-IT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1CD6AC-505F-7A38-2FB6-FCDE03D18E37}"/>
              </a:ext>
            </a:extLst>
          </p:cNvPr>
          <p:cNvSpPr txBox="1"/>
          <p:nvPr/>
        </p:nvSpPr>
        <p:spPr>
          <a:xfrm>
            <a:off x="4357805" y="5884750"/>
            <a:ext cx="5258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TGACv1</a:t>
            </a: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_scaffold_</a:t>
            </a:r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731555</a:t>
            </a: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7DL</a:t>
            </a:r>
            <a:endParaRPr lang="it-IT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929DE1-03D8-D947-3EE9-5BBAAABC8401}"/>
              </a:ext>
            </a:extLst>
          </p:cNvPr>
          <p:cNvSpPr txBox="1"/>
          <p:nvPr/>
        </p:nvSpPr>
        <p:spPr>
          <a:xfrm>
            <a:off x="1498012" y="4774813"/>
            <a:ext cx="938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Gene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389483-BD11-B56E-A67A-4939EC9FB81B}"/>
              </a:ext>
            </a:extLst>
          </p:cNvPr>
          <p:cNvSpPr txBox="1"/>
          <p:nvPr/>
        </p:nvSpPr>
        <p:spPr>
          <a:xfrm>
            <a:off x="1498012" y="5915527"/>
            <a:ext cx="1291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Scaffold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E89BA6C-7862-D67C-2CDE-CA2A4B5CE5F7}"/>
              </a:ext>
            </a:extLst>
          </p:cNvPr>
          <p:cNvCxnSpPr>
            <a:cxnSpLocks/>
          </p:cNvCxnSpPr>
          <p:nvPr/>
        </p:nvCxnSpPr>
        <p:spPr>
          <a:xfrm flipH="1">
            <a:off x="5809129" y="5236478"/>
            <a:ext cx="510989" cy="706417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C707A23-1BD0-3BC3-76B5-FCE65065A4DF}"/>
              </a:ext>
            </a:extLst>
          </p:cNvPr>
          <p:cNvCxnSpPr>
            <a:cxnSpLocks/>
          </p:cNvCxnSpPr>
          <p:nvPr/>
        </p:nvCxnSpPr>
        <p:spPr>
          <a:xfrm flipH="1">
            <a:off x="7799291" y="5236478"/>
            <a:ext cx="466270" cy="706417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1C2A74A-BB3C-FD94-01CD-15DA9E8AC6DF}"/>
              </a:ext>
            </a:extLst>
          </p:cNvPr>
          <p:cNvCxnSpPr>
            <a:cxnSpLocks/>
          </p:cNvCxnSpPr>
          <p:nvPr/>
        </p:nvCxnSpPr>
        <p:spPr>
          <a:xfrm>
            <a:off x="5746376" y="5236478"/>
            <a:ext cx="3032995" cy="706417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8787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52570-86BD-CF47-9949-834DD0140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43756"/>
            <a:ext cx="7886700" cy="442742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RefSeqv1.0 genome assembly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5020F35-B1BB-86EF-7459-9E86B70E91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059216"/>
              </p:ext>
            </p:extLst>
          </p:nvPr>
        </p:nvGraphicFramePr>
        <p:xfrm>
          <a:off x="1271589" y="758534"/>
          <a:ext cx="10129836" cy="345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8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5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61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88864">
                  <a:extLst>
                    <a:ext uri="{9D8B030D-6E8A-4147-A177-3AD203B41FA5}">
                      <a16:colId xmlns:a16="http://schemas.microsoft.com/office/drawing/2014/main" val="3111931320"/>
                    </a:ext>
                  </a:extLst>
                </a:gridCol>
              </a:tblGrid>
              <a:tr h="508136"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TGACv1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RefSeqv1.0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0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Release date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IWGSC, 2014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Clavijo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et al., 2017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IWGSC, 2018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511776469"/>
                  </a:ext>
                </a:extLst>
              </a:tr>
              <a:tr h="3490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# contigs/ chromosomes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&gt; 1 million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735,943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12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 </a:t>
                      </a:r>
                      <a:r>
                        <a:rPr lang="en-GB" sz="1800" b="1" kern="12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”</a:t>
                      </a:r>
                      <a:r>
                        <a:rPr lang="it-IT" sz="1800" b="1" kern="12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chromosomes</a:t>
                      </a:r>
                      <a:r>
                        <a:rPr lang="en-GB" sz="1800" b="1" kern="12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”</a:t>
                      </a:r>
                      <a:r>
                        <a:rPr lang="it-IT" sz="1800" b="1" kern="12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+ Un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045663292"/>
                  </a:ext>
                </a:extLst>
              </a:tr>
              <a:tr h="349007"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scaffold size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7.7 kb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88.7 kb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Pseudo chromosomes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573001501"/>
                  </a:ext>
                </a:extLst>
              </a:tr>
              <a:tr h="3490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Assembly Size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10.2 Gb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13.4 </a:t>
                      </a:r>
                      <a:r>
                        <a:rPr lang="it-IT" sz="1800" b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Gb</a:t>
                      </a:r>
                      <a:endParaRPr lang="it-IT" sz="18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12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14.6 </a:t>
                      </a:r>
                      <a:r>
                        <a:rPr lang="it-IT" sz="1800" b="1" kern="1200" dirty="0" err="1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Gb</a:t>
                      </a:r>
                      <a:endParaRPr lang="it-IT" sz="1800" b="1" kern="120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652869836"/>
                  </a:ext>
                </a:extLst>
              </a:tr>
              <a:tr h="3942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Order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Crude order</a:t>
                      </a:r>
                      <a:endParaRPr lang="mr-IN" sz="1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Large Bins</a:t>
                      </a:r>
                      <a:endParaRPr lang="mr-IN" sz="18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“True” physical order</a:t>
                      </a:r>
                      <a:endParaRPr lang="mr-IN" sz="1800" b="1" kern="120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2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Gene names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Traes_1BL_447468BDE</a:t>
                      </a:r>
                      <a:endParaRPr lang="is-IS" sz="1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TRIAE_CS42_7DL_TGACv1_731555_AA2173560</a:t>
                      </a:r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TraesCS2B01G000100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TraesCS4B01G000400LC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388862436"/>
                  </a:ext>
                </a:extLst>
              </a:tr>
            </a:tbl>
          </a:graphicData>
        </a:graphic>
      </p:graphicFrame>
      <p:sp>
        <p:nvSpPr>
          <p:cNvPr id="9" name="Arrow: Up 8">
            <a:extLst>
              <a:ext uri="{FF2B5EF4-FFF2-40B4-BE49-F238E27FC236}">
                <a16:creationId xmlns:a16="http://schemas.microsoft.com/office/drawing/2014/main" id="{05602619-A331-F39D-03A5-60B18EBE8C4C}"/>
              </a:ext>
            </a:extLst>
          </p:cNvPr>
          <p:cNvSpPr/>
          <p:nvPr/>
        </p:nvSpPr>
        <p:spPr>
          <a:xfrm>
            <a:off x="11463352" y="1787076"/>
            <a:ext cx="216000" cy="288000"/>
          </a:xfrm>
          <a:prstGeom prst="upArrow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C0D9570D-E8C0-49E6-0730-88B60906EAF4}"/>
              </a:ext>
            </a:extLst>
          </p:cNvPr>
          <p:cNvSpPr/>
          <p:nvPr/>
        </p:nvSpPr>
        <p:spPr>
          <a:xfrm>
            <a:off x="11463352" y="2353813"/>
            <a:ext cx="216000" cy="288000"/>
          </a:xfrm>
          <a:prstGeom prst="upArrow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D99D1A3F-70AD-5000-968E-BBA452B211E5}"/>
              </a:ext>
            </a:extLst>
          </p:cNvPr>
          <p:cNvSpPr/>
          <p:nvPr/>
        </p:nvSpPr>
        <p:spPr>
          <a:xfrm>
            <a:off x="11463352" y="2853878"/>
            <a:ext cx="216000" cy="288000"/>
          </a:xfrm>
          <a:prstGeom prst="upArrow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E36E2C72-30E8-B0F4-4660-034D9C48D640}"/>
              </a:ext>
            </a:extLst>
          </p:cNvPr>
          <p:cNvSpPr/>
          <p:nvPr/>
        </p:nvSpPr>
        <p:spPr>
          <a:xfrm>
            <a:off x="11463352" y="3239640"/>
            <a:ext cx="216000" cy="288000"/>
          </a:xfrm>
          <a:prstGeom prst="upArrow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851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52570-86BD-CF47-9949-834DD0140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43756"/>
            <a:ext cx="7886700" cy="442742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RefSeqv1.0 genome assembly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5020F35-B1BB-86EF-7459-9E86B70E91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560991"/>
              </p:ext>
            </p:extLst>
          </p:nvPr>
        </p:nvGraphicFramePr>
        <p:xfrm>
          <a:off x="1271589" y="758534"/>
          <a:ext cx="10129836" cy="345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8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5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61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88864">
                  <a:extLst>
                    <a:ext uri="{9D8B030D-6E8A-4147-A177-3AD203B41FA5}">
                      <a16:colId xmlns:a16="http://schemas.microsoft.com/office/drawing/2014/main" val="3111931320"/>
                    </a:ext>
                  </a:extLst>
                </a:gridCol>
              </a:tblGrid>
              <a:tr h="508136"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TGACv1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RefSeqv1.0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0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Release date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IWGSC, 2014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Clavijo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et al., 2017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IWGSC, 2018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511776469"/>
                  </a:ext>
                </a:extLst>
              </a:tr>
              <a:tr h="3490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# contigs/ chromosomes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&gt; 1 million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735,943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”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chromosomes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”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+ Un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045663292"/>
                  </a:ext>
                </a:extLst>
              </a:tr>
              <a:tr h="349007"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scaffold size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7.7 kb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88.7 kb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Pseudo chromosomes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573001501"/>
                  </a:ext>
                </a:extLst>
              </a:tr>
              <a:tr h="3490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Assembly Size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10.2 Gb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13.4 </a:t>
                      </a:r>
                      <a:r>
                        <a:rPr lang="it-IT" sz="1800" b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Gb</a:t>
                      </a:r>
                      <a:endParaRPr lang="it-IT" sz="18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14.6 </a:t>
                      </a:r>
                      <a:r>
                        <a:rPr lang="it-IT" sz="18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Gb</a:t>
                      </a:r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652869836"/>
                  </a:ext>
                </a:extLst>
              </a:tr>
              <a:tr h="3942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Order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Crude order</a:t>
                      </a:r>
                      <a:endParaRPr lang="mr-IN" sz="1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Large Bins</a:t>
                      </a:r>
                      <a:endParaRPr lang="mr-IN" sz="18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“True” physical order</a:t>
                      </a:r>
                      <a:endParaRPr lang="mr-IN" sz="1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2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Gene names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Traes_1BL_447468BDE</a:t>
                      </a:r>
                      <a:endParaRPr lang="is-IS" sz="1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TRIAE_CS42_7DL_TGACv1_731555_AA2173560</a:t>
                      </a:r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TraesCS2B01G000100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TraesCS4B01G000400LC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388862436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636FAC70-46C9-55F6-B3BA-A6C84EFDB158}"/>
              </a:ext>
            </a:extLst>
          </p:cNvPr>
          <p:cNvSpPr/>
          <p:nvPr/>
        </p:nvSpPr>
        <p:spPr>
          <a:xfrm>
            <a:off x="8408215" y="3598740"/>
            <a:ext cx="2993210" cy="631888"/>
          </a:xfrm>
          <a:prstGeom prst="rect">
            <a:avLst/>
          </a:prstGeom>
          <a:noFill/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13EF9D-3075-1DDD-B1D8-717AAF100CF9}"/>
              </a:ext>
            </a:extLst>
          </p:cNvPr>
          <p:cNvSpPr txBox="1"/>
          <p:nvPr/>
        </p:nvSpPr>
        <p:spPr>
          <a:xfrm>
            <a:off x="6531077" y="5154101"/>
            <a:ext cx="44733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Traes</a:t>
            </a:r>
            <a:r>
              <a:rPr lang="it-IT" sz="2800" kern="12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CS</a:t>
            </a:r>
            <a:r>
              <a:rPr lang="it-IT" sz="2800" kern="1200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2B</a:t>
            </a:r>
            <a:r>
              <a:rPr lang="it-IT" sz="2800" kern="120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01</a:t>
            </a:r>
            <a:r>
              <a:rPr lang="it-IT" sz="280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</a:t>
            </a:r>
            <a:r>
              <a:rPr lang="it-IT" sz="2800" kern="12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000100</a:t>
            </a:r>
            <a:endParaRPr lang="en-GB" sz="2800" dirty="0">
              <a:solidFill>
                <a:srgbClr val="7030A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AFE045-0EB4-FDF3-FB39-E6233F60510E}"/>
              </a:ext>
            </a:extLst>
          </p:cNvPr>
          <p:cNvSpPr txBox="1"/>
          <p:nvPr/>
        </p:nvSpPr>
        <p:spPr>
          <a:xfrm>
            <a:off x="4069155" y="4507766"/>
            <a:ext cx="3044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Species: </a:t>
            </a:r>
            <a:r>
              <a:rPr lang="en-GB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Triticum aestivum</a:t>
            </a:r>
          </a:p>
          <a:p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Accession: Chinese Spring</a:t>
            </a:r>
            <a:endParaRPr lang="it-IT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F32217-8453-F87D-9152-D12817A897DE}"/>
              </a:ext>
            </a:extLst>
          </p:cNvPr>
          <p:cNvSpPr txBox="1"/>
          <p:nvPr/>
        </p:nvSpPr>
        <p:spPr>
          <a:xfrm>
            <a:off x="6705070" y="571318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Chromosome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723AC4-FA57-D4B4-4873-5836A1437835}"/>
              </a:ext>
            </a:extLst>
          </p:cNvPr>
          <p:cNvSpPr txBox="1"/>
          <p:nvPr/>
        </p:nvSpPr>
        <p:spPr>
          <a:xfrm>
            <a:off x="8150204" y="4600231"/>
            <a:ext cx="1184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Assembly</a:t>
            </a:r>
          </a:p>
          <a:p>
            <a:pPr algn="ctr"/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version</a:t>
            </a:r>
            <a:endParaRPr lang="it-IT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50909E-CFF4-2852-6339-26A401B072E8}"/>
              </a:ext>
            </a:extLst>
          </p:cNvPr>
          <p:cNvSpPr txBox="1"/>
          <p:nvPr/>
        </p:nvSpPr>
        <p:spPr>
          <a:xfrm>
            <a:off x="9695690" y="5713181"/>
            <a:ext cx="1595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 number</a:t>
            </a:r>
            <a:endParaRPr lang="it-IT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0CAE519-13D8-2630-9DFF-EC133F98E773}"/>
              </a:ext>
            </a:extLst>
          </p:cNvPr>
          <p:cNvCxnSpPr>
            <a:cxnSpLocks/>
          </p:cNvCxnSpPr>
          <p:nvPr/>
        </p:nvCxnSpPr>
        <p:spPr>
          <a:xfrm flipH="1">
            <a:off x="7479819" y="4250089"/>
            <a:ext cx="1071831" cy="827985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367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52570-86BD-CF47-9949-834DD0140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43756"/>
            <a:ext cx="7886700" cy="442742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RefSeqv1.0 genome assembly (low confidence)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5020F35-B1BB-86EF-7459-9E86B70E91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661597"/>
              </p:ext>
            </p:extLst>
          </p:nvPr>
        </p:nvGraphicFramePr>
        <p:xfrm>
          <a:off x="1271589" y="758534"/>
          <a:ext cx="10129836" cy="345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8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5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61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88864">
                  <a:extLst>
                    <a:ext uri="{9D8B030D-6E8A-4147-A177-3AD203B41FA5}">
                      <a16:colId xmlns:a16="http://schemas.microsoft.com/office/drawing/2014/main" val="3111931320"/>
                    </a:ext>
                  </a:extLst>
                </a:gridCol>
              </a:tblGrid>
              <a:tr h="508136"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TGACv1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RefSeqv1.0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0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Release date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IWGSC, 2014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Clavijo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et al., 2017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IWGSC, 2018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511776469"/>
                  </a:ext>
                </a:extLst>
              </a:tr>
              <a:tr h="3490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# contigs/ chromosomes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&gt; 1 million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735,943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”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chromosomes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”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+ Un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045663292"/>
                  </a:ext>
                </a:extLst>
              </a:tr>
              <a:tr h="349007"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scaffold size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7.7 kb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88.7 kb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Pseudo chromosomes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573001501"/>
                  </a:ext>
                </a:extLst>
              </a:tr>
              <a:tr h="3490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Assembly Size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10.2 Gb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13.4 </a:t>
                      </a:r>
                      <a:r>
                        <a:rPr lang="it-IT" sz="1800" b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Gb</a:t>
                      </a:r>
                      <a:endParaRPr lang="it-IT" sz="18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14.6 </a:t>
                      </a:r>
                      <a:r>
                        <a:rPr lang="it-IT" sz="18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Gb</a:t>
                      </a:r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652869836"/>
                  </a:ext>
                </a:extLst>
              </a:tr>
              <a:tr h="3942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Order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Crude order</a:t>
                      </a:r>
                      <a:endParaRPr lang="mr-IN" sz="1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Large Bins</a:t>
                      </a:r>
                      <a:endParaRPr lang="mr-IN" sz="18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“True” physical order</a:t>
                      </a:r>
                      <a:endParaRPr lang="mr-IN" sz="1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2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Gene names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Traes_1BL_447468BDE</a:t>
                      </a:r>
                      <a:endParaRPr lang="is-IS" sz="1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TRIAE_CS42_7DL_TGACv1_731555_AA2173560</a:t>
                      </a:r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TraesCS2B01G000100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TraesCS4B01G000400LC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388862436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636FAC70-46C9-55F6-B3BA-A6C84EFDB158}"/>
              </a:ext>
            </a:extLst>
          </p:cNvPr>
          <p:cNvSpPr/>
          <p:nvPr/>
        </p:nvSpPr>
        <p:spPr>
          <a:xfrm>
            <a:off x="8408215" y="3598740"/>
            <a:ext cx="2993210" cy="631888"/>
          </a:xfrm>
          <a:prstGeom prst="rect">
            <a:avLst/>
          </a:prstGeom>
          <a:noFill/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13EF9D-3075-1DDD-B1D8-717AAF100CF9}"/>
              </a:ext>
            </a:extLst>
          </p:cNvPr>
          <p:cNvSpPr txBox="1"/>
          <p:nvPr/>
        </p:nvSpPr>
        <p:spPr>
          <a:xfrm>
            <a:off x="6531077" y="5154101"/>
            <a:ext cx="44733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Traes</a:t>
            </a:r>
            <a:r>
              <a:rPr lang="it-IT" sz="2800" kern="12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CS</a:t>
            </a:r>
            <a:r>
              <a:rPr lang="it-IT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it-IT" sz="2800" kern="1200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r>
              <a:rPr lang="it-IT" sz="2800" kern="120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01</a:t>
            </a:r>
            <a:r>
              <a:rPr lang="it-IT" sz="280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</a:t>
            </a:r>
            <a:r>
              <a:rPr lang="it-IT" sz="2800" kern="12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000400</a:t>
            </a:r>
            <a:r>
              <a:rPr lang="it-IT" sz="2800" kern="12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LC</a:t>
            </a:r>
            <a:endParaRPr lang="en-GB" sz="2800" dirty="0">
              <a:solidFill>
                <a:srgbClr val="7030A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AFE045-0EB4-FDF3-FB39-E6233F60510E}"/>
              </a:ext>
            </a:extLst>
          </p:cNvPr>
          <p:cNvSpPr txBox="1"/>
          <p:nvPr/>
        </p:nvSpPr>
        <p:spPr>
          <a:xfrm>
            <a:off x="4069155" y="4507766"/>
            <a:ext cx="3044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Species: </a:t>
            </a:r>
            <a:r>
              <a:rPr lang="en-GB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Triticum aestivum</a:t>
            </a:r>
          </a:p>
          <a:p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Accession: Chinese Spring</a:t>
            </a:r>
            <a:endParaRPr lang="it-IT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F32217-8453-F87D-9152-D12817A897DE}"/>
              </a:ext>
            </a:extLst>
          </p:cNvPr>
          <p:cNvSpPr txBox="1"/>
          <p:nvPr/>
        </p:nvSpPr>
        <p:spPr>
          <a:xfrm>
            <a:off x="6705070" y="571318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Chromosome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723AC4-FA57-D4B4-4873-5836A1437835}"/>
              </a:ext>
            </a:extLst>
          </p:cNvPr>
          <p:cNvSpPr txBox="1"/>
          <p:nvPr/>
        </p:nvSpPr>
        <p:spPr>
          <a:xfrm>
            <a:off x="8150204" y="4600231"/>
            <a:ext cx="1184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Assembly</a:t>
            </a:r>
          </a:p>
          <a:p>
            <a:pPr algn="ctr"/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version</a:t>
            </a:r>
            <a:endParaRPr lang="it-IT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50909E-CFF4-2852-6339-26A401B072E8}"/>
              </a:ext>
            </a:extLst>
          </p:cNvPr>
          <p:cNvSpPr txBox="1"/>
          <p:nvPr/>
        </p:nvSpPr>
        <p:spPr>
          <a:xfrm>
            <a:off x="9695690" y="5713181"/>
            <a:ext cx="1595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 number</a:t>
            </a:r>
            <a:endParaRPr lang="it-IT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0CAE519-13D8-2630-9DFF-EC133F98E773}"/>
              </a:ext>
            </a:extLst>
          </p:cNvPr>
          <p:cNvCxnSpPr>
            <a:cxnSpLocks/>
          </p:cNvCxnSpPr>
          <p:nvPr/>
        </p:nvCxnSpPr>
        <p:spPr>
          <a:xfrm flipH="1">
            <a:off x="7479819" y="4250089"/>
            <a:ext cx="1071831" cy="827985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9865BC9-57A2-C458-C652-B78C226C0720}"/>
              </a:ext>
            </a:extLst>
          </p:cNvPr>
          <p:cNvSpPr txBox="1"/>
          <p:nvPr/>
        </p:nvSpPr>
        <p:spPr>
          <a:xfrm>
            <a:off x="10077004" y="4778226"/>
            <a:ext cx="1838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 </a:t>
            </a:r>
            <a:r>
              <a:rPr lang="en-GB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onfidence</a:t>
            </a:r>
            <a:endParaRPr lang="it-IT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759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52570-86BD-CF47-9949-834DD0140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43756"/>
            <a:ext cx="7886700" cy="442742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RefSeqv1.0 genome assembly - Homoeologs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5020F35-B1BB-86EF-7459-9E86B70E91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482774"/>
              </p:ext>
            </p:extLst>
          </p:nvPr>
        </p:nvGraphicFramePr>
        <p:xfrm>
          <a:off x="1271589" y="758534"/>
          <a:ext cx="10129836" cy="345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8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5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61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88864">
                  <a:extLst>
                    <a:ext uri="{9D8B030D-6E8A-4147-A177-3AD203B41FA5}">
                      <a16:colId xmlns:a16="http://schemas.microsoft.com/office/drawing/2014/main" val="3111931320"/>
                    </a:ext>
                  </a:extLst>
                </a:gridCol>
              </a:tblGrid>
              <a:tr h="508136"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TGACv1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RefSeqv1.0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0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Release date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IWGSC, 2014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Clavijo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et al., 2017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IWGSC, 2018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511776469"/>
                  </a:ext>
                </a:extLst>
              </a:tr>
              <a:tr h="3490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# contigs/ chromosomes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&gt; 1 million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735,943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”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chromosomes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”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+ Un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045663292"/>
                  </a:ext>
                </a:extLst>
              </a:tr>
              <a:tr h="349007"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scaffold size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7.7 kb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88.7 kb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Pseudo chromosomes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573001501"/>
                  </a:ext>
                </a:extLst>
              </a:tr>
              <a:tr h="3490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Assembly Size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10.2 Gb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13.4 </a:t>
                      </a:r>
                      <a:r>
                        <a:rPr lang="it-IT" sz="1800" b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Gb</a:t>
                      </a:r>
                      <a:endParaRPr lang="it-IT" sz="18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14.6 </a:t>
                      </a:r>
                      <a:r>
                        <a:rPr lang="it-IT" sz="18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Gb</a:t>
                      </a:r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652869836"/>
                  </a:ext>
                </a:extLst>
              </a:tr>
              <a:tr h="3942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Order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Crude order</a:t>
                      </a:r>
                      <a:endParaRPr lang="mr-IN" sz="1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Large Bins</a:t>
                      </a:r>
                      <a:endParaRPr lang="mr-IN" sz="18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“True” physical order</a:t>
                      </a:r>
                      <a:endParaRPr lang="mr-IN" sz="1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2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Gene names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Traes_1BL_447468BDE</a:t>
                      </a:r>
                      <a:endParaRPr lang="is-IS" sz="1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TRIAE_CS42_7DL_TGACv1_731555_AA2173560</a:t>
                      </a:r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TraesCS2B01G000100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TraesCS4B01G000400LC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388862436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963841FD-BD61-649C-3351-3B82823D15D9}"/>
              </a:ext>
            </a:extLst>
          </p:cNvPr>
          <p:cNvSpPr txBox="1"/>
          <p:nvPr/>
        </p:nvSpPr>
        <p:spPr>
          <a:xfrm>
            <a:off x="3774145" y="4364581"/>
            <a:ext cx="38906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Traes</a:t>
            </a:r>
            <a:r>
              <a:rPr lang="it-IT" sz="2800" kern="12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CS</a:t>
            </a:r>
            <a:r>
              <a:rPr lang="it-IT" sz="2800" kern="1200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2B</a:t>
            </a:r>
            <a:r>
              <a:rPr lang="it-IT" sz="2800" kern="120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01</a:t>
            </a:r>
            <a:r>
              <a:rPr lang="it-IT" sz="280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</a:t>
            </a:r>
            <a:r>
              <a:rPr lang="it-IT" sz="2800" kern="12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000100</a:t>
            </a:r>
            <a:endParaRPr lang="en-GB" sz="2800" dirty="0">
              <a:solidFill>
                <a:srgbClr val="00B050"/>
              </a:solidFill>
            </a:endParaRP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4320395C-D22F-0169-BF30-8961B8461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83" y="4887801"/>
            <a:ext cx="1672003" cy="153624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1B60044-03C9-C10A-0DA7-062346629DE2}"/>
              </a:ext>
            </a:extLst>
          </p:cNvPr>
          <p:cNvSpPr txBox="1"/>
          <p:nvPr/>
        </p:nvSpPr>
        <p:spPr>
          <a:xfrm>
            <a:off x="3774145" y="4956252"/>
            <a:ext cx="38906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Traes</a:t>
            </a:r>
            <a:r>
              <a:rPr lang="it-IT" sz="2800" kern="12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CS</a:t>
            </a:r>
            <a:r>
              <a:rPr lang="it-IT" sz="2800" kern="1200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2A</a:t>
            </a:r>
            <a:r>
              <a:rPr lang="it-IT" sz="2800" kern="120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01</a:t>
            </a:r>
            <a:r>
              <a:rPr lang="it-IT" sz="280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</a:t>
            </a:r>
            <a:r>
              <a:rPr lang="it-IT" sz="2800" kern="12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000100</a:t>
            </a:r>
            <a:endParaRPr lang="en-GB" sz="2800" dirty="0">
              <a:solidFill>
                <a:srgbClr val="00B05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5E5F6D-A4F3-7C72-A99D-71DC8D3911FF}"/>
              </a:ext>
            </a:extLst>
          </p:cNvPr>
          <p:cNvSpPr txBox="1"/>
          <p:nvPr/>
        </p:nvSpPr>
        <p:spPr>
          <a:xfrm>
            <a:off x="3774144" y="5547923"/>
            <a:ext cx="39982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Traes</a:t>
            </a:r>
            <a:r>
              <a:rPr lang="it-IT" sz="2800" kern="12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CS</a:t>
            </a:r>
            <a:r>
              <a:rPr lang="it-IT" sz="2800" kern="1200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2D</a:t>
            </a:r>
            <a:r>
              <a:rPr lang="it-IT" sz="2800" kern="120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01</a:t>
            </a:r>
            <a:r>
              <a:rPr lang="it-IT" sz="280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</a:t>
            </a:r>
            <a:r>
              <a:rPr lang="it-IT" sz="2800" kern="12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000100</a:t>
            </a:r>
            <a:endParaRPr lang="en-GB" sz="2800" dirty="0">
              <a:solidFill>
                <a:srgbClr val="00B050"/>
              </a:solidFill>
            </a:endParaRPr>
          </a:p>
        </p:txBody>
      </p:sp>
      <p:sp>
        <p:nvSpPr>
          <p:cNvPr id="15" name="Multiplication Sign 14">
            <a:extLst>
              <a:ext uri="{FF2B5EF4-FFF2-40B4-BE49-F238E27FC236}">
                <a16:creationId xmlns:a16="http://schemas.microsoft.com/office/drawing/2014/main" id="{A2A64DF9-6DC8-C204-1306-5DEE797D3C5A}"/>
              </a:ext>
            </a:extLst>
          </p:cNvPr>
          <p:cNvSpPr/>
          <p:nvPr/>
        </p:nvSpPr>
        <p:spPr>
          <a:xfrm>
            <a:off x="4621307" y="4364581"/>
            <a:ext cx="2303928" cy="1784784"/>
          </a:xfrm>
          <a:prstGeom prst="mathMultiply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CD8398-F7D7-A347-BB0E-C00E8BAE1BF4}"/>
              </a:ext>
            </a:extLst>
          </p:cNvPr>
          <p:cNvSpPr txBox="1"/>
          <p:nvPr/>
        </p:nvSpPr>
        <p:spPr>
          <a:xfrm>
            <a:off x="8059270" y="4987029"/>
            <a:ext cx="2593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homoeologs</a:t>
            </a:r>
          </a:p>
        </p:txBody>
      </p:sp>
    </p:spTree>
    <p:extLst>
      <p:ext uri="{BB962C8B-B14F-4D97-AF65-F5344CB8AC3E}">
        <p14:creationId xmlns:p14="http://schemas.microsoft.com/office/powerpoint/2010/main" val="188550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52570-86BD-CF47-9949-834DD0140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43756"/>
            <a:ext cx="7886700" cy="442742"/>
          </a:xfrm>
        </p:spPr>
        <p:txBody>
          <a:bodyPr>
            <a:normAutofit fontScale="90000"/>
          </a:bodyPr>
          <a:lstStyle/>
          <a:p>
            <a:r>
              <a:rPr lang="en-US" sz="2800" dirty="0" err="1"/>
              <a:t>RefSeq</a:t>
            </a:r>
            <a:r>
              <a:rPr lang="en-US" sz="2800" dirty="0"/>
              <a:t>: high vs low confidence genes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5020F35-B1BB-86EF-7459-9E86B70E91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263306"/>
              </p:ext>
            </p:extLst>
          </p:nvPr>
        </p:nvGraphicFramePr>
        <p:xfrm>
          <a:off x="1271589" y="758534"/>
          <a:ext cx="10129836" cy="345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8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5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61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88864">
                  <a:extLst>
                    <a:ext uri="{9D8B030D-6E8A-4147-A177-3AD203B41FA5}">
                      <a16:colId xmlns:a16="http://schemas.microsoft.com/office/drawing/2014/main" val="3111931320"/>
                    </a:ext>
                  </a:extLst>
                </a:gridCol>
              </a:tblGrid>
              <a:tr h="508136"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TGACv1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RefSeqv1.0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0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Release date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IWGSC, 2014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Clavijo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et al., 2017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IWGSC, 2018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511776469"/>
                  </a:ext>
                </a:extLst>
              </a:tr>
              <a:tr h="3490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# contigs/ chromosomes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&gt; 1 million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735,943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”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chromosomes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”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+ Un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045663292"/>
                  </a:ext>
                </a:extLst>
              </a:tr>
              <a:tr h="349007"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scaffold size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7.7 kb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88.7 kb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Pseudo chromosomes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573001501"/>
                  </a:ext>
                </a:extLst>
              </a:tr>
              <a:tr h="3490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Assembly Size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10.2 Gb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13.4 </a:t>
                      </a:r>
                      <a:r>
                        <a:rPr lang="it-IT" sz="1800" b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Gb</a:t>
                      </a:r>
                      <a:endParaRPr lang="it-IT" sz="18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14.6 </a:t>
                      </a:r>
                      <a:r>
                        <a:rPr lang="it-IT" sz="18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Gb</a:t>
                      </a:r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652869836"/>
                  </a:ext>
                </a:extLst>
              </a:tr>
              <a:tr h="3942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Order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Crude order</a:t>
                      </a:r>
                      <a:endParaRPr lang="mr-IN" sz="1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Large Bins</a:t>
                      </a:r>
                      <a:endParaRPr lang="mr-IN" sz="18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“True” physical order</a:t>
                      </a:r>
                      <a:endParaRPr lang="mr-IN" sz="1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2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Gene names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Traes_1BL_447468BDE</a:t>
                      </a:r>
                      <a:endParaRPr lang="is-IS" sz="1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TRIAE_CS42_7DL_TGACv1_731555_AA2173560</a:t>
                      </a:r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TraesCS2B01G000100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TraesCS4B01G000400LC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388862436"/>
                  </a:ext>
                </a:extLst>
              </a:tr>
            </a:tbl>
          </a:graphicData>
        </a:graphic>
      </p:graphicFrame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F498F1C6-4CF2-0C68-DDEA-964445FAC1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83" y="5116409"/>
            <a:ext cx="1672003" cy="153624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CD12FA1-1DE4-D366-DB05-353047108F48}"/>
              </a:ext>
            </a:extLst>
          </p:cNvPr>
          <p:cNvSpPr txBox="1"/>
          <p:nvPr/>
        </p:nvSpPr>
        <p:spPr>
          <a:xfrm>
            <a:off x="6275300" y="5020518"/>
            <a:ext cx="44733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Traes</a:t>
            </a:r>
            <a:r>
              <a:rPr lang="it-IT" sz="2800" kern="12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CS</a:t>
            </a:r>
            <a:r>
              <a:rPr lang="it-IT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it-IT" sz="2800" kern="1200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r>
              <a:rPr lang="it-IT" sz="2800" kern="120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01</a:t>
            </a:r>
            <a:r>
              <a:rPr lang="it-IT" sz="280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</a:t>
            </a:r>
            <a:r>
              <a:rPr lang="it-IT" sz="2800" kern="12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000500</a:t>
            </a:r>
            <a:r>
              <a:rPr lang="it-IT" sz="2800" kern="12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LC</a:t>
            </a:r>
            <a:endParaRPr lang="en-GB" sz="2800" dirty="0">
              <a:solidFill>
                <a:srgbClr val="7030A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749DA2-8211-322C-5427-707F00C99E0C}"/>
              </a:ext>
            </a:extLst>
          </p:cNvPr>
          <p:cNvSpPr txBox="1"/>
          <p:nvPr/>
        </p:nvSpPr>
        <p:spPr>
          <a:xfrm>
            <a:off x="1835685" y="5020518"/>
            <a:ext cx="38837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Traes</a:t>
            </a:r>
            <a:r>
              <a:rPr lang="it-IT" sz="2800" kern="12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CS</a:t>
            </a:r>
            <a:r>
              <a:rPr lang="it-IT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it-IT" sz="2800" kern="1200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r>
              <a:rPr lang="it-IT" sz="2800" kern="120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01</a:t>
            </a:r>
            <a:r>
              <a:rPr lang="it-IT" sz="2800" kern="1200" dirty="0"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</a:t>
            </a:r>
            <a:r>
              <a:rPr lang="it-IT" sz="2800" kern="12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000500</a:t>
            </a:r>
            <a:endParaRPr lang="en-GB" sz="2800" dirty="0">
              <a:solidFill>
                <a:srgbClr val="7030A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ED8E49-B30D-CF8D-A7FD-A833A3AB93A4}"/>
              </a:ext>
            </a:extLst>
          </p:cNvPr>
          <p:cNvSpPr txBox="1"/>
          <p:nvPr/>
        </p:nvSpPr>
        <p:spPr>
          <a:xfrm>
            <a:off x="4299235" y="5868633"/>
            <a:ext cx="3396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in any way related</a:t>
            </a:r>
          </a:p>
        </p:txBody>
      </p:sp>
    </p:spTree>
    <p:extLst>
      <p:ext uri="{BB962C8B-B14F-4D97-AF65-F5344CB8AC3E}">
        <p14:creationId xmlns:p14="http://schemas.microsoft.com/office/powerpoint/2010/main" val="227577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211C8-183A-B646-B4FC-7D3A1FD946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An update on the current state of wheat genomics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CB3E67-9510-0B47-BBC0-30D79D469C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0" y="3602038"/>
            <a:ext cx="6858000" cy="849646"/>
          </a:xfrm>
        </p:spPr>
        <p:txBody>
          <a:bodyPr/>
          <a:lstStyle/>
          <a:p>
            <a:r>
              <a:rPr lang="en-US" dirty="0"/>
              <a:t>Update on Reference genome assemblies and gene model annotations available for wheat</a:t>
            </a:r>
          </a:p>
        </p:txBody>
      </p:sp>
    </p:spTree>
    <p:extLst>
      <p:ext uri="{BB962C8B-B14F-4D97-AF65-F5344CB8AC3E}">
        <p14:creationId xmlns:p14="http://schemas.microsoft.com/office/powerpoint/2010/main" val="33171732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52570-86BD-CF47-9949-834DD0140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43756"/>
            <a:ext cx="7886700" cy="442742"/>
          </a:xfrm>
        </p:spPr>
        <p:txBody>
          <a:bodyPr>
            <a:normAutofit fontScale="90000"/>
          </a:bodyPr>
          <a:lstStyle/>
          <a:p>
            <a:r>
              <a:rPr lang="en-US" sz="2800" dirty="0" err="1"/>
              <a:t>RefSeq</a:t>
            </a:r>
            <a:r>
              <a:rPr lang="en-US" sz="2800" dirty="0"/>
              <a:t>: high vs low confidence genes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5020F35-B1BB-86EF-7459-9E86B70E91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955880"/>
              </p:ext>
            </p:extLst>
          </p:nvPr>
        </p:nvGraphicFramePr>
        <p:xfrm>
          <a:off x="1271589" y="758534"/>
          <a:ext cx="10129836" cy="345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8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5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61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88864">
                  <a:extLst>
                    <a:ext uri="{9D8B030D-6E8A-4147-A177-3AD203B41FA5}">
                      <a16:colId xmlns:a16="http://schemas.microsoft.com/office/drawing/2014/main" val="3111931320"/>
                    </a:ext>
                  </a:extLst>
                </a:gridCol>
              </a:tblGrid>
              <a:tr h="508136"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TGACv1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RefSeqv1.0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0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Release date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IWGSC, 2014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Clavijo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et al., 2017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IWGSC, 2018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511776469"/>
                  </a:ext>
                </a:extLst>
              </a:tr>
              <a:tr h="3490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# contigs/ chromosomes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&gt; 1 million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735,943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”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chromosomes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”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+ Un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045663292"/>
                  </a:ext>
                </a:extLst>
              </a:tr>
              <a:tr h="349007"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scaffold size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7.7 kb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88.7 kb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Pseudo chromosomes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573001501"/>
                  </a:ext>
                </a:extLst>
              </a:tr>
              <a:tr h="3490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Assembly Size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10.2 Gb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13.4 </a:t>
                      </a:r>
                      <a:r>
                        <a:rPr lang="it-IT" sz="1800" b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Gb</a:t>
                      </a:r>
                      <a:endParaRPr lang="it-IT" sz="18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14.6 </a:t>
                      </a:r>
                      <a:r>
                        <a:rPr lang="it-IT" sz="18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Gb</a:t>
                      </a:r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652869836"/>
                  </a:ext>
                </a:extLst>
              </a:tr>
              <a:tr h="3942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Order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Crude order</a:t>
                      </a:r>
                      <a:endParaRPr lang="mr-IN" sz="1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Large Bins</a:t>
                      </a:r>
                      <a:endParaRPr lang="mr-IN" sz="18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“True” physical order</a:t>
                      </a:r>
                      <a:endParaRPr lang="mr-IN" sz="1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2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Gene names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Traes_1BL_447468BDE</a:t>
                      </a:r>
                      <a:endParaRPr lang="is-IS" sz="1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TRIAE_CS42_7DL_TGACv1_731555_AA2173560</a:t>
                      </a:r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TraesCS2B01G000100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TraesCS4B01G000400LC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38886243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DE72AFC-BBD7-598B-31F4-40320254989E}"/>
              </a:ext>
            </a:extLst>
          </p:cNvPr>
          <p:cNvSpPr txBox="1"/>
          <p:nvPr/>
        </p:nvSpPr>
        <p:spPr>
          <a:xfrm>
            <a:off x="6275300" y="5020518"/>
            <a:ext cx="44733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Traes</a:t>
            </a:r>
            <a:r>
              <a:rPr lang="it-IT" sz="2800" kern="12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CS</a:t>
            </a:r>
            <a:r>
              <a:rPr lang="it-IT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it-IT" sz="2800" kern="1200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r>
              <a:rPr lang="it-IT" sz="2800" kern="120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01</a:t>
            </a:r>
            <a:r>
              <a:rPr lang="it-IT" sz="280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</a:t>
            </a:r>
            <a:r>
              <a:rPr lang="it-IT" sz="2800" kern="12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000500</a:t>
            </a:r>
            <a:r>
              <a:rPr lang="it-IT" sz="2800" kern="12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LC</a:t>
            </a:r>
            <a:endParaRPr lang="en-GB" sz="2800" dirty="0">
              <a:solidFill>
                <a:srgbClr val="7030A0"/>
              </a:solidFill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D0AA1CF1-A93E-502E-8924-20F96C605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83" y="5116409"/>
            <a:ext cx="1672003" cy="15362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67514E-A48C-C96F-0DDC-6C815BCCD7BA}"/>
              </a:ext>
            </a:extLst>
          </p:cNvPr>
          <p:cNvSpPr txBox="1"/>
          <p:nvPr/>
        </p:nvSpPr>
        <p:spPr>
          <a:xfrm>
            <a:off x="1835685" y="4494919"/>
            <a:ext cx="38837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Traes</a:t>
            </a:r>
            <a:r>
              <a:rPr lang="it-IT" sz="2800" kern="1200" dirty="0"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CS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it-IT" sz="2800" kern="1200" dirty="0"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B01G00</a:t>
            </a:r>
            <a:r>
              <a:rPr lang="it-IT" sz="2800" kern="12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0400</a:t>
            </a:r>
            <a:endParaRPr lang="en-GB" sz="2800" dirty="0">
              <a:solidFill>
                <a:srgbClr val="7030A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764FC4-7177-B6DD-2955-E4219E59CBD9}"/>
              </a:ext>
            </a:extLst>
          </p:cNvPr>
          <p:cNvSpPr txBox="1"/>
          <p:nvPr/>
        </p:nvSpPr>
        <p:spPr>
          <a:xfrm>
            <a:off x="1835685" y="5020518"/>
            <a:ext cx="38837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Traes</a:t>
            </a:r>
            <a:r>
              <a:rPr lang="it-IT" sz="2800" kern="12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CS</a:t>
            </a:r>
            <a:r>
              <a:rPr lang="it-IT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it-IT" sz="2800" kern="1200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r>
              <a:rPr lang="it-IT" sz="2800" kern="120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01</a:t>
            </a:r>
            <a:r>
              <a:rPr lang="it-IT" sz="2800" kern="1200" dirty="0"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</a:t>
            </a:r>
            <a:r>
              <a:rPr lang="it-IT" sz="2800" kern="12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000500</a:t>
            </a:r>
            <a:endParaRPr lang="en-GB" sz="2800" dirty="0">
              <a:solidFill>
                <a:srgbClr val="7030A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B76909-0C72-D3F4-90E5-A091B214FCEB}"/>
              </a:ext>
            </a:extLst>
          </p:cNvPr>
          <p:cNvSpPr txBox="1"/>
          <p:nvPr/>
        </p:nvSpPr>
        <p:spPr>
          <a:xfrm>
            <a:off x="1835685" y="5543738"/>
            <a:ext cx="38837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Traes</a:t>
            </a:r>
            <a:r>
              <a:rPr lang="it-IT" sz="2800" kern="1200" dirty="0"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CS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it-IT" sz="2800" kern="1200" dirty="0"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B01G00</a:t>
            </a:r>
            <a:r>
              <a:rPr lang="it-IT" sz="2800" kern="12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0600</a:t>
            </a:r>
            <a:endParaRPr lang="en-GB" sz="2800" dirty="0">
              <a:solidFill>
                <a:srgbClr val="7030A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AFC20D-7EEE-16ED-CFD8-E25984466589}"/>
              </a:ext>
            </a:extLst>
          </p:cNvPr>
          <p:cNvSpPr txBox="1"/>
          <p:nvPr/>
        </p:nvSpPr>
        <p:spPr>
          <a:xfrm>
            <a:off x="1835685" y="6066958"/>
            <a:ext cx="44733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Trae</a:t>
            </a:r>
            <a:r>
              <a:rPr lang="it-IT" sz="2800" kern="1200" dirty="0"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sCS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it-IT" sz="2800" kern="1200" dirty="0"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B01G00</a:t>
            </a:r>
            <a:r>
              <a:rPr lang="it-IT" sz="2800" kern="12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0100</a:t>
            </a:r>
            <a:r>
              <a:rPr lang="it-IT" sz="2800" kern="12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LC</a:t>
            </a:r>
            <a:endParaRPr lang="en-GB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0686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52570-86BD-CF47-9949-834DD0140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43756"/>
            <a:ext cx="7886700" cy="442742"/>
          </a:xfrm>
        </p:spPr>
        <p:txBody>
          <a:bodyPr>
            <a:normAutofit fontScale="90000"/>
          </a:bodyPr>
          <a:lstStyle/>
          <a:p>
            <a:r>
              <a:rPr lang="en-US" sz="2800" dirty="0" err="1"/>
              <a:t>RefSeq</a:t>
            </a:r>
            <a:r>
              <a:rPr lang="en-US" sz="2800" dirty="0"/>
              <a:t>: high vs low confidence genes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5020F35-B1BB-86EF-7459-9E86B70E91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284613"/>
              </p:ext>
            </p:extLst>
          </p:nvPr>
        </p:nvGraphicFramePr>
        <p:xfrm>
          <a:off x="1271589" y="758534"/>
          <a:ext cx="10129836" cy="345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8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5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61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88864">
                  <a:extLst>
                    <a:ext uri="{9D8B030D-6E8A-4147-A177-3AD203B41FA5}">
                      <a16:colId xmlns:a16="http://schemas.microsoft.com/office/drawing/2014/main" val="3111931320"/>
                    </a:ext>
                  </a:extLst>
                </a:gridCol>
              </a:tblGrid>
              <a:tr h="508136"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TGACv1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RefSeqv1.0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0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Release date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IWGSC, 2014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Clavijo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et al., 2017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IWGSC, 2018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511776469"/>
                  </a:ext>
                </a:extLst>
              </a:tr>
              <a:tr h="3490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# contigs/ chromosomes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&gt; 1 million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735,943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”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chromosomes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”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+ Un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045663292"/>
                  </a:ext>
                </a:extLst>
              </a:tr>
              <a:tr h="349007"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scaffold size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7.7 kb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88.7 kb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Pseudo chromosomes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573001501"/>
                  </a:ext>
                </a:extLst>
              </a:tr>
              <a:tr h="3490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Assembly Size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10.2 Gb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13.4 </a:t>
                      </a:r>
                      <a:r>
                        <a:rPr lang="it-IT" sz="1800" b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Gb</a:t>
                      </a:r>
                      <a:endParaRPr lang="it-IT" sz="18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14.6 </a:t>
                      </a:r>
                      <a:r>
                        <a:rPr lang="it-IT" sz="18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Gb</a:t>
                      </a:r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652869836"/>
                  </a:ext>
                </a:extLst>
              </a:tr>
              <a:tr h="3942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Order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Crude order</a:t>
                      </a:r>
                      <a:endParaRPr lang="mr-IN" sz="1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Large Bins</a:t>
                      </a:r>
                      <a:endParaRPr lang="mr-IN" sz="18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“True” physical order</a:t>
                      </a:r>
                      <a:endParaRPr lang="mr-IN" sz="1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2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Gene names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Traes_1BL_447468BDE</a:t>
                      </a:r>
                      <a:endParaRPr lang="is-IS" sz="1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TRIAE_CS42_7DL_TGACv1_731555_AA2173560</a:t>
                      </a:r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TraesCS2B01G000100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TraesCS4B01G000400LC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38886243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DE72AFC-BBD7-598B-31F4-40320254989E}"/>
              </a:ext>
            </a:extLst>
          </p:cNvPr>
          <p:cNvSpPr txBox="1"/>
          <p:nvPr/>
        </p:nvSpPr>
        <p:spPr>
          <a:xfrm>
            <a:off x="6275300" y="5020518"/>
            <a:ext cx="44733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Traes</a:t>
            </a:r>
            <a:r>
              <a:rPr lang="it-IT" sz="2800" kern="12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CS</a:t>
            </a:r>
            <a:r>
              <a:rPr lang="it-IT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it-IT" sz="2800" kern="1200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r>
              <a:rPr lang="it-IT" sz="2800" kern="120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01</a:t>
            </a:r>
            <a:r>
              <a:rPr lang="it-IT" sz="280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</a:t>
            </a:r>
            <a:r>
              <a:rPr lang="it-IT" sz="2800" kern="12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000500</a:t>
            </a:r>
            <a:r>
              <a:rPr lang="it-IT" sz="2800" kern="12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LC</a:t>
            </a:r>
            <a:endParaRPr lang="en-GB" sz="2800" dirty="0">
              <a:solidFill>
                <a:srgbClr val="7030A0"/>
              </a:solidFill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D0AA1CF1-A93E-502E-8924-20F96C6056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83" y="5116409"/>
            <a:ext cx="1672003" cy="15362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67514E-A48C-C96F-0DDC-6C815BCCD7BA}"/>
              </a:ext>
            </a:extLst>
          </p:cNvPr>
          <p:cNvSpPr txBox="1"/>
          <p:nvPr/>
        </p:nvSpPr>
        <p:spPr>
          <a:xfrm>
            <a:off x="1835685" y="4494919"/>
            <a:ext cx="38837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Traes</a:t>
            </a:r>
            <a:r>
              <a:rPr lang="it-IT" sz="2800" kern="1200" dirty="0"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CS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it-IT" sz="2800" kern="1200" dirty="0"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B01G00</a:t>
            </a:r>
            <a:r>
              <a:rPr lang="it-IT" sz="2800" kern="12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0400</a:t>
            </a:r>
            <a:endParaRPr lang="en-GB" sz="2800" dirty="0">
              <a:solidFill>
                <a:srgbClr val="7030A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764FC4-7177-B6DD-2955-E4219E59CBD9}"/>
              </a:ext>
            </a:extLst>
          </p:cNvPr>
          <p:cNvSpPr txBox="1"/>
          <p:nvPr/>
        </p:nvSpPr>
        <p:spPr>
          <a:xfrm>
            <a:off x="1835685" y="5020518"/>
            <a:ext cx="38837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Traes</a:t>
            </a:r>
            <a:r>
              <a:rPr lang="it-IT" sz="2800" kern="12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CS</a:t>
            </a:r>
            <a:r>
              <a:rPr lang="it-IT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it-IT" sz="2800" kern="1200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r>
              <a:rPr lang="it-IT" sz="2800" kern="120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01</a:t>
            </a:r>
            <a:r>
              <a:rPr lang="it-IT" sz="2800" kern="1200" dirty="0"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</a:t>
            </a:r>
            <a:r>
              <a:rPr lang="it-IT" sz="2800" kern="12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000500</a:t>
            </a:r>
            <a:endParaRPr lang="en-GB" sz="2800" dirty="0">
              <a:solidFill>
                <a:srgbClr val="7030A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B76909-0C72-D3F4-90E5-A091B214FCEB}"/>
              </a:ext>
            </a:extLst>
          </p:cNvPr>
          <p:cNvSpPr txBox="1"/>
          <p:nvPr/>
        </p:nvSpPr>
        <p:spPr>
          <a:xfrm>
            <a:off x="1835685" y="5543738"/>
            <a:ext cx="38837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Traes</a:t>
            </a:r>
            <a:r>
              <a:rPr lang="it-IT" sz="2800" kern="1200" dirty="0"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CS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it-IT" sz="2800" kern="1200" dirty="0"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B01G00</a:t>
            </a:r>
            <a:r>
              <a:rPr lang="it-IT" sz="2800" kern="12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0600</a:t>
            </a:r>
            <a:endParaRPr lang="en-GB" sz="2800" dirty="0">
              <a:solidFill>
                <a:srgbClr val="7030A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AFC20D-7EEE-16ED-CFD8-E25984466589}"/>
              </a:ext>
            </a:extLst>
          </p:cNvPr>
          <p:cNvSpPr txBox="1"/>
          <p:nvPr/>
        </p:nvSpPr>
        <p:spPr>
          <a:xfrm>
            <a:off x="1835685" y="6066958"/>
            <a:ext cx="44733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Trae</a:t>
            </a:r>
            <a:r>
              <a:rPr lang="it-IT" sz="2800" kern="1200" dirty="0"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sCS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it-IT" sz="2800" kern="1200" dirty="0"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B01G00</a:t>
            </a:r>
            <a:r>
              <a:rPr lang="it-IT" sz="2800" kern="12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0100</a:t>
            </a:r>
            <a:r>
              <a:rPr lang="it-IT" sz="2800" kern="12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LC</a:t>
            </a:r>
            <a:endParaRPr lang="en-GB" sz="2800" dirty="0">
              <a:solidFill>
                <a:srgbClr val="7030A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960ABD-91CA-C7DC-DD24-167038FFF6DB}"/>
              </a:ext>
            </a:extLst>
          </p:cNvPr>
          <p:cNvSpPr txBox="1"/>
          <p:nvPr/>
        </p:nvSpPr>
        <p:spPr>
          <a:xfrm>
            <a:off x="6275300" y="4494919"/>
            <a:ext cx="38837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Traes</a:t>
            </a:r>
            <a:r>
              <a:rPr lang="it-IT" sz="2800" kern="1200" dirty="0"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CS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it-IT" sz="2800" kern="1200" dirty="0"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B01G00</a:t>
            </a:r>
            <a:r>
              <a:rPr lang="it-IT" sz="2800" kern="12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1400</a:t>
            </a:r>
            <a:endParaRPr lang="en-GB" sz="2800" dirty="0">
              <a:solidFill>
                <a:srgbClr val="7030A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5FB11A-8938-15FA-E583-158AB5CF0B13}"/>
              </a:ext>
            </a:extLst>
          </p:cNvPr>
          <p:cNvSpPr txBox="1"/>
          <p:nvPr/>
        </p:nvSpPr>
        <p:spPr>
          <a:xfrm>
            <a:off x="6275300" y="5543738"/>
            <a:ext cx="38837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Traes</a:t>
            </a:r>
            <a:r>
              <a:rPr lang="it-IT" sz="2800" kern="1200" dirty="0"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CS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it-IT" sz="2800" kern="1200" dirty="0"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B01G00</a:t>
            </a:r>
            <a:r>
              <a:rPr lang="it-IT" sz="2800" kern="12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1500</a:t>
            </a:r>
            <a:endParaRPr lang="en-GB" sz="2800" dirty="0">
              <a:solidFill>
                <a:srgbClr val="7030A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493ED4-3A3A-FFC4-652E-9DC24B1D1981}"/>
              </a:ext>
            </a:extLst>
          </p:cNvPr>
          <p:cNvSpPr txBox="1"/>
          <p:nvPr/>
        </p:nvSpPr>
        <p:spPr>
          <a:xfrm>
            <a:off x="6275300" y="6066958"/>
            <a:ext cx="44733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Trae</a:t>
            </a:r>
            <a:r>
              <a:rPr lang="it-IT" sz="2800" kern="1200" dirty="0"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sCS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it-IT" sz="2800" kern="1200" dirty="0"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B01G00</a:t>
            </a:r>
            <a:r>
              <a:rPr lang="it-IT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it-IT" sz="2800" kern="12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</a:t>
            </a:r>
            <a:endParaRPr lang="en-GB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0539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52570-86BD-CF47-9949-834DD0140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43756"/>
            <a:ext cx="7886700" cy="442742"/>
          </a:xfrm>
        </p:spPr>
        <p:txBody>
          <a:bodyPr>
            <a:normAutofit fontScale="90000"/>
          </a:bodyPr>
          <a:lstStyle/>
          <a:p>
            <a:r>
              <a:rPr lang="en-US" sz="2800" dirty="0" err="1"/>
              <a:t>RefSeq</a:t>
            </a:r>
            <a:r>
              <a:rPr lang="en-US" sz="2800" dirty="0"/>
              <a:t> annotations: v1.0 vs v1.1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5020F35-B1BB-86EF-7459-9E86B70E91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992211"/>
              </p:ext>
            </p:extLst>
          </p:nvPr>
        </p:nvGraphicFramePr>
        <p:xfrm>
          <a:off x="1271589" y="758534"/>
          <a:ext cx="10129836" cy="345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8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5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61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88864">
                  <a:extLst>
                    <a:ext uri="{9D8B030D-6E8A-4147-A177-3AD203B41FA5}">
                      <a16:colId xmlns:a16="http://schemas.microsoft.com/office/drawing/2014/main" val="3111931320"/>
                    </a:ext>
                  </a:extLst>
                </a:gridCol>
              </a:tblGrid>
              <a:tr h="508136"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TGACv1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RefSeqv1.0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0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Release date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IWGSC, 2014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Clavijo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et al., 2017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IWGSC, 2018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511776469"/>
                  </a:ext>
                </a:extLst>
              </a:tr>
              <a:tr h="3490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# contigs/ chromosomes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&gt; 1 million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735,943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”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chromosomes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”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+ Un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045663292"/>
                  </a:ext>
                </a:extLst>
              </a:tr>
              <a:tr h="349007"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scaffold size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7.7 kb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88.7 kb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Pseudo chromosomes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573001501"/>
                  </a:ext>
                </a:extLst>
              </a:tr>
              <a:tr h="3490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Assembly Size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10.2 Gb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13.4 </a:t>
                      </a:r>
                      <a:r>
                        <a:rPr lang="it-IT" sz="1800" b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Gb</a:t>
                      </a:r>
                      <a:endParaRPr lang="it-IT" sz="18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14.6 </a:t>
                      </a:r>
                      <a:r>
                        <a:rPr lang="it-IT" sz="18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Gb</a:t>
                      </a:r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652869836"/>
                  </a:ext>
                </a:extLst>
              </a:tr>
              <a:tr h="3942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Order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Crude order</a:t>
                      </a:r>
                      <a:endParaRPr lang="mr-IN" sz="1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Large Bins</a:t>
                      </a:r>
                      <a:endParaRPr lang="mr-IN" sz="18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“True” physical order</a:t>
                      </a:r>
                      <a:endParaRPr lang="mr-IN" sz="1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2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Gene names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Traes_1BL_447468BDE</a:t>
                      </a:r>
                      <a:endParaRPr lang="is-IS" sz="1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TRIAE_CS42_7DL_TGACv1_731555_AA2173560</a:t>
                      </a:r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TraesCS2B01G000100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TraesCS4B01G000400LC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38886243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E83C72C-471A-F972-0D3D-D34BE5E6DC3A}"/>
              </a:ext>
            </a:extLst>
          </p:cNvPr>
          <p:cNvSpPr txBox="1"/>
          <p:nvPr/>
        </p:nvSpPr>
        <p:spPr>
          <a:xfrm>
            <a:off x="4858875" y="4925503"/>
            <a:ext cx="38906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Traes</a:t>
            </a:r>
            <a:r>
              <a:rPr lang="it-IT" sz="2800" kern="12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CS</a:t>
            </a:r>
            <a:r>
              <a:rPr lang="it-IT" sz="2800" kern="1200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2B</a:t>
            </a:r>
            <a:r>
              <a:rPr lang="it-IT" sz="2800" u="sng" kern="120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01</a:t>
            </a:r>
            <a:r>
              <a:rPr lang="it-IT" sz="280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</a:t>
            </a:r>
            <a:r>
              <a:rPr lang="it-IT" sz="2800" kern="12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000100</a:t>
            </a:r>
            <a:endParaRPr lang="en-GB" sz="2800" dirty="0">
              <a:solidFill>
                <a:srgbClr val="00B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7189C2-D587-44C5-4D91-5A67AB7B7F5E}"/>
              </a:ext>
            </a:extLst>
          </p:cNvPr>
          <p:cNvSpPr txBox="1"/>
          <p:nvPr/>
        </p:nvSpPr>
        <p:spPr>
          <a:xfrm>
            <a:off x="4858875" y="5642680"/>
            <a:ext cx="38906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Traes</a:t>
            </a:r>
            <a:r>
              <a:rPr lang="it-IT" sz="2800" kern="12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CS</a:t>
            </a:r>
            <a:r>
              <a:rPr lang="it-IT" sz="2800" kern="1200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2B</a:t>
            </a:r>
            <a:r>
              <a:rPr lang="it-IT" sz="2800" u="sng" kern="120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02</a:t>
            </a:r>
            <a:r>
              <a:rPr lang="it-IT" sz="280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</a:t>
            </a:r>
            <a:r>
              <a:rPr lang="it-IT" sz="2800" kern="12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000100</a:t>
            </a:r>
            <a:endParaRPr lang="en-GB" sz="2800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8D73D5-4A6F-6E23-AB52-749BDE934C89}"/>
              </a:ext>
            </a:extLst>
          </p:cNvPr>
          <p:cNvSpPr txBox="1"/>
          <p:nvPr/>
        </p:nvSpPr>
        <p:spPr>
          <a:xfrm>
            <a:off x="1990165" y="4961363"/>
            <a:ext cx="2517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RefSeq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v1.0</a:t>
            </a:r>
            <a:endParaRPr lang="it-IT" sz="2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B63CBF-048F-56FC-1A2B-936CBC244E82}"/>
              </a:ext>
            </a:extLst>
          </p:cNvPr>
          <p:cNvSpPr txBox="1"/>
          <p:nvPr/>
        </p:nvSpPr>
        <p:spPr>
          <a:xfrm>
            <a:off x="1990164" y="5673457"/>
            <a:ext cx="2517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RefSeq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v1.1</a:t>
            </a:r>
            <a:endParaRPr lang="it-IT" sz="2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DA8FF1-0710-59B3-285D-16C4B7533AC2}"/>
              </a:ext>
            </a:extLst>
          </p:cNvPr>
          <p:cNvSpPr txBox="1"/>
          <p:nvPr/>
        </p:nvSpPr>
        <p:spPr>
          <a:xfrm>
            <a:off x="286871" y="4427978"/>
            <a:ext cx="3227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Annotation versions:</a:t>
            </a:r>
            <a:endParaRPr lang="it-IT" sz="2400" u="sng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1328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52570-86BD-CF47-9949-834DD0140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43756"/>
            <a:ext cx="7886700" cy="442742"/>
          </a:xfrm>
        </p:spPr>
        <p:txBody>
          <a:bodyPr>
            <a:normAutofit fontScale="90000"/>
          </a:bodyPr>
          <a:lstStyle/>
          <a:p>
            <a:r>
              <a:rPr lang="en-US" sz="2800" dirty="0" err="1"/>
              <a:t>RefSeq</a:t>
            </a:r>
            <a:r>
              <a:rPr lang="en-US" sz="2800" dirty="0"/>
              <a:t> annotations: v1.0 vs v1.1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5020F35-B1BB-86EF-7459-9E86B70E91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667768"/>
              </p:ext>
            </p:extLst>
          </p:nvPr>
        </p:nvGraphicFramePr>
        <p:xfrm>
          <a:off x="1271589" y="758534"/>
          <a:ext cx="10129836" cy="345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8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5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61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88864">
                  <a:extLst>
                    <a:ext uri="{9D8B030D-6E8A-4147-A177-3AD203B41FA5}">
                      <a16:colId xmlns:a16="http://schemas.microsoft.com/office/drawing/2014/main" val="3111931320"/>
                    </a:ext>
                  </a:extLst>
                </a:gridCol>
              </a:tblGrid>
              <a:tr h="508136"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TGACv1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RefSeqv1.0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0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Release date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IWGSC, 2014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Clavijo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et al., 2017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IWGSC, 2018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511776469"/>
                  </a:ext>
                </a:extLst>
              </a:tr>
              <a:tr h="3490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# contigs/ chromosomes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&gt; 1 million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735,943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”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chromosomes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”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+ Un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045663292"/>
                  </a:ext>
                </a:extLst>
              </a:tr>
              <a:tr h="349007"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scaffold size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7.7 kb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88.7 kb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Pseudo chromosomes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573001501"/>
                  </a:ext>
                </a:extLst>
              </a:tr>
              <a:tr h="3490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Assembly Size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10.2 Gb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13.4 </a:t>
                      </a:r>
                      <a:r>
                        <a:rPr lang="it-IT" sz="1800" b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Gb</a:t>
                      </a:r>
                      <a:endParaRPr lang="it-IT" sz="18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14.6 </a:t>
                      </a:r>
                      <a:r>
                        <a:rPr lang="it-IT" sz="18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Gb</a:t>
                      </a:r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652869836"/>
                  </a:ext>
                </a:extLst>
              </a:tr>
              <a:tr h="3942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Order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Crude order</a:t>
                      </a:r>
                      <a:endParaRPr lang="mr-IN" sz="1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Large Bins</a:t>
                      </a:r>
                      <a:endParaRPr lang="mr-IN" sz="18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“True” physical order</a:t>
                      </a:r>
                      <a:endParaRPr lang="mr-IN" sz="1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2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Gene names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Traes_1BL_447468BDE</a:t>
                      </a:r>
                      <a:endParaRPr lang="is-IS" sz="1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TRIAE_CS42_7DL_TGACv1_731555_AA2173560</a:t>
                      </a:r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TraesCS2B01G000100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TraesCS4B01G000400LC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38886243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E83C72C-471A-F972-0D3D-D34BE5E6DC3A}"/>
              </a:ext>
            </a:extLst>
          </p:cNvPr>
          <p:cNvSpPr txBox="1"/>
          <p:nvPr/>
        </p:nvSpPr>
        <p:spPr>
          <a:xfrm>
            <a:off x="4858875" y="4925503"/>
            <a:ext cx="38906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Traes</a:t>
            </a:r>
            <a:r>
              <a:rPr lang="it-IT" sz="2800" kern="12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CS</a:t>
            </a:r>
            <a:r>
              <a:rPr lang="it-IT" sz="2800" kern="1200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2B</a:t>
            </a:r>
            <a:r>
              <a:rPr lang="it-IT" sz="2800" u="sng" kern="120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01</a:t>
            </a:r>
            <a:r>
              <a:rPr lang="it-IT" sz="280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</a:t>
            </a:r>
            <a:r>
              <a:rPr lang="it-IT" sz="2800" kern="12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000100</a:t>
            </a:r>
            <a:endParaRPr lang="en-GB" sz="2800" dirty="0">
              <a:solidFill>
                <a:srgbClr val="00B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7189C2-D587-44C5-4D91-5A67AB7B7F5E}"/>
              </a:ext>
            </a:extLst>
          </p:cNvPr>
          <p:cNvSpPr txBox="1"/>
          <p:nvPr/>
        </p:nvSpPr>
        <p:spPr>
          <a:xfrm>
            <a:off x="4858875" y="5642680"/>
            <a:ext cx="38906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Traes</a:t>
            </a:r>
            <a:r>
              <a:rPr lang="it-IT" sz="2800" kern="12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CS</a:t>
            </a:r>
            <a:r>
              <a:rPr lang="it-IT" sz="2800" kern="1200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2B</a:t>
            </a:r>
            <a:r>
              <a:rPr lang="it-IT" sz="2800" u="sng" kern="120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02</a:t>
            </a:r>
            <a:r>
              <a:rPr lang="it-IT" sz="280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</a:t>
            </a:r>
            <a:r>
              <a:rPr lang="it-IT" sz="2800" kern="12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000100</a:t>
            </a:r>
            <a:endParaRPr lang="en-GB" sz="2800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8D73D5-4A6F-6E23-AB52-749BDE934C89}"/>
              </a:ext>
            </a:extLst>
          </p:cNvPr>
          <p:cNvSpPr txBox="1"/>
          <p:nvPr/>
        </p:nvSpPr>
        <p:spPr>
          <a:xfrm>
            <a:off x="1990165" y="4961363"/>
            <a:ext cx="2517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RefSeq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v1.0</a:t>
            </a:r>
            <a:endParaRPr lang="it-IT" sz="2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B63CBF-048F-56FC-1A2B-936CBC244E82}"/>
              </a:ext>
            </a:extLst>
          </p:cNvPr>
          <p:cNvSpPr txBox="1"/>
          <p:nvPr/>
        </p:nvSpPr>
        <p:spPr>
          <a:xfrm>
            <a:off x="1990164" y="5673457"/>
            <a:ext cx="2517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RefSeq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v1.1</a:t>
            </a:r>
            <a:endParaRPr lang="it-IT" sz="2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DA8FF1-0710-59B3-285D-16C4B7533AC2}"/>
              </a:ext>
            </a:extLst>
          </p:cNvPr>
          <p:cNvSpPr txBox="1"/>
          <p:nvPr/>
        </p:nvSpPr>
        <p:spPr>
          <a:xfrm>
            <a:off x="286871" y="4427978"/>
            <a:ext cx="3227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Annotation versions:</a:t>
            </a:r>
            <a:endParaRPr lang="it-IT" sz="2400" u="sng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2D9C68-050A-1C91-9EBB-7215B371CA40}"/>
              </a:ext>
            </a:extLst>
          </p:cNvPr>
          <p:cNvSpPr txBox="1"/>
          <p:nvPr/>
        </p:nvSpPr>
        <p:spPr>
          <a:xfrm>
            <a:off x="457200" y="6183726"/>
            <a:ext cx="10892118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genes are equivalent like this, but best to check for your gene of interest</a:t>
            </a:r>
            <a:endParaRPr lang="it-I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1F0FFB-9A8E-40C2-D422-C28DD1FEE3DC}"/>
              </a:ext>
            </a:extLst>
          </p:cNvPr>
          <p:cNvSpPr txBox="1"/>
          <p:nvPr/>
        </p:nvSpPr>
        <p:spPr>
          <a:xfrm>
            <a:off x="9179859" y="4987058"/>
            <a:ext cx="1002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endParaRPr lang="it-IT" sz="2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DC9612-086D-EDE2-12D2-C68666F7D62B}"/>
              </a:ext>
            </a:extLst>
          </p:cNvPr>
          <p:cNvSpPr txBox="1"/>
          <p:nvPr/>
        </p:nvSpPr>
        <p:spPr>
          <a:xfrm>
            <a:off x="9179859" y="5704235"/>
            <a:ext cx="1002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endParaRPr lang="it-IT" sz="2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72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272A2F27-7629-DD46-A84A-EE34CC05F0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542666"/>
              </p:ext>
            </p:extLst>
          </p:nvPr>
        </p:nvGraphicFramePr>
        <p:xfrm>
          <a:off x="100013" y="758534"/>
          <a:ext cx="11972925" cy="3675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7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0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6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71788">
                  <a:extLst>
                    <a:ext uri="{9D8B030D-6E8A-4147-A177-3AD203B41FA5}">
                      <a16:colId xmlns:a16="http://schemas.microsoft.com/office/drawing/2014/main" val="3111931320"/>
                    </a:ext>
                  </a:extLst>
                </a:gridCol>
                <a:gridCol w="2943225">
                  <a:extLst>
                    <a:ext uri="{9D8B030D-6E8A-4147-A177-3AD203B41FA5}">
                      <a16:colId xmlns:a16="http://schemas.microsoft.com/office/drawing/2014/main" val="350207289"/>
                    </a:ext>
                  </a:extLst>
                </a:gridCol>
              </a:tblGrid>
              <a:tr h="508136"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TGACv1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RefSeqv1.0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RefSeq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v2.1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0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Release date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IWGSC, 2014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Clavijo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et al., 2017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IWGSC, 2018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Zhu et al., 2021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511776469"/>
                  </a:ext>
                </a:extLst>
              </a:tr>
              <a:tr h="3490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# contigs/ chromosomes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&gt; 1 million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735,943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”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chromosomes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”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+ Un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”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chromosomes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”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+ Un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045663292"/>
                  </a:ext>
                </a:extLst>
              </a:tr>
              <a:tr h="349007"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scaffold size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7.7 kb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88.7 kb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Pseudo chromosomes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Pseudo chromosomes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573001501"/>
                  </a:ext>
                </a:extLst>
              </a:tr>
              <a:tr h="3490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Assembly Size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10.2 Gb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13.4 </a:t>
                      </a:r>
                      <a:r>
                        <a:rPr lang="it-IT" sz="18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Gb</a:t>
                      </a:r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14.547 Gb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12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14.576 Gb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652869836"/>
                  </a:ext>
                </a:extLst>
              </a:tr>
              <a:tr h="3942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Order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Crude order</a:t>
                      </a:r>
                      <a:endParaRPr lang="mr-IN" sz="1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Large Bins</a:t>
                      </a:r>
                      <a:endParaRPr lang="mr-IN" sz="1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“True” physical order</a:t>
                      </a:r>
                      <a:endParaRPr lang="mr-IN" sz="1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Even “Truer” physical order!</a:t>
                      </a:r>
                      <a:endParaRPr lang="mr-IN" sz="1800" b="1" kern="120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2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Gene names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Traes_1BL_447468BDE</a:t>
                      </a:r>
                      <a:endParaRPr lang="is-IS" sz="1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TRIAE_CS42_7DL_TGACv1_731555_AA2173560</a:t>
                      </a:r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TraesCS2B01G000100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TraesCS4B01G000500LC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TraesCS1A03G0000400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TraesCS1A03G0000500LC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388862436"/>
                  </a:ext>
                </a:extLst>
              </a:tr>
            </a:tbl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C7DBE834-7F06-7337-854B-B001A2D241A1}"/>
              </a:ext>
            </a:extLst>
          </p:cNvPr>
          <p:cNvSpPr txBox="1">
            <a:spLocks/>
          </p:cNvSpPr>
          <p:nvPr/>
        </p:nvSpPr>
        <p:spPr>
          <a:xfrm>
            <a:off x="2152650" y="143756"/>
            <a:ext cx="7886700" cy="4427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>
                <a:solidFill>
                  <a:srgbClr val="FF0000"/>
                </a:solidFill>
              </a:rPr>
              <a:t>3.5</a:t>
            </a:r>
            <a:r>
              <a:rPr lang="en-US" sz="2800" dirty="0"/>
              <a:t> generations of wheat genome assemblies</a:t>
            </a:r>
          </a:p>
        </p:txBody>
      </p:sp>
      <p:sp>
        <p:nvSpPr>
          <p:cNvPr id="2" name="Arrow: Up 1">
            <a:extLst>
              <a:ext uri="{FF2B5EF4-FFF2-40B4-BE49-F238E27FC236}">
                <a16:creationId xmlns:a16="http://schemas.microsoft.com/office/drawing/2014/main" id="{8A91DE28-FC4A-95A3-033B-010F93EBC70A}"/>
              </a:ext>
            </a:extLst>
          </p:cNvPr>
          <p:cNvSpPr/>
          <p:nvPr/>
        </p:nvSpPr>
        <p:spPr>
          <a:xfrm>
            <a:off x="11834835" y="2858643"/>
            <a:ext cx="216000" cy="288000"/>
          </a:xfrm>
          <a:prstGeom prst="upArrow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Arrow: Up 2">
            <a:extLst>
              <a:ext uri="{FF2B5EF4-FFF2-40B4-BE49-F238E27FC236}">
                <a16:creationId xmlns:a16="http://schemas.microsoft.com/office/drawing/2014/main" id="{AA6C6D91-0DCA-731E-4AC5-0983DB9C4C3D}"/>
              </a:ext>
            </a:extLst>
          </p:cNvPr>
          <p:cNvSpPr/>
          <p:nvPr/>
        </p:nvSpPr>
        <p:spPr>
          <a:xfrm>
            <a:off x="11834835" y="3368233"/>
            <a:ext cx="216000" cy="288000"/>
          </a:xfrm>
          <a:prstGeom prst="upArrow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0775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272A2F27-7629-DD46-A84A-EE34CC05F0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642791"/>
              </p:ext>
            </p:extLst>
          </p:nvPr>
        </p:nvGraphicFramePr>
        <p:xfrm>
          <a:off x="2367597" y="758534"/>
          <a:ext cx="7456806" cy="3675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7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1788">
                  <a:extLst>
                    <a:ext uri="{9D8B030D-6E8A-4147-A177-3AD203B41FA5}">
                      <a16:colId xmlns:a16="http://schemas.microsoft.com/office/drawing/2014/main" val="3111931320"/>
                    </a:ext>
                  </a:extLst>
                </a:gridCol>
                <a:gridCol w="2943225">
                  <a:extLst>
                    <a:ext uri="{9D8B030D-6E8A-4147-A177-3AD203B41FA5}">
                      <a16:colId xmlns:a16="http://schemas.microsoft.com/office/drawing/2014/main" val="350207289"/>
                    </a:ext>
                  </a:extLst>
                </a:gridCol>
              </a:tblGrid>
              <a:tr h="508136"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RefSeqv1.0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RefSeqv2.1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0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Release date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IWGSC, 2018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Zhu et al., 2021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511776469"/>
                  </a:ext>
                </a:extLst>
              </a:tr>
              <a:tr h="3490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# contigs/ chromosomes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”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chromosomes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”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+ Un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”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chromosomes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”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+ Un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045663292"/>
                  </a:ext>
                </a:extLst>
              </a:tr>
              <a:tr h="349007"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scaffold size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Pseudo chromosomes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Pseudo chromosomes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573001501"/>
                  </a:ext>
                </a:extLst>
              </a:tr>
              <a:tr h="3490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Assembly Size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14.547 Gb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14.576 Gb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652869836"/>
                  </a:ext>
                </a:extLst>
              </a:tr>
              <a:tr h="3942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Order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“True” physical order</a:t>
                      </a:r>
                      <a:endParaRPr lang="mr-IN" sz="1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Even “Truer” physical order!</a:t>
                      </a:r>
                      <a:endParaRPr lang="mr-IN" sz="18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2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Gene names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TraesCS2B01G000100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TraesCS4B01G000500LC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TraesCS1A03G0000400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TraesCS1A03G0000500LC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388862436"/>
                  </a:ext>
                </a:extLst>
              </a:tr>
            </a:tbl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C7DBE834-7F06-7337-854B-B001A2D241A1}"/>
              </a:ext>
            </a:extLst>
          </p:cNvPr>
          <p:cNvSpPr txBox="1">
            <a:spLocks/>
          </p:cNvSpPr>
          <p:nvPr/>
        </p:nvSpPr>
        <p:spPr>
          <a:xfrm>
            <a:off x="3164681" y="143756"/>
            <a:ext cx="5862638" cy="4427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 err="1"/>
              <a:t>RefSeq</a:t>
            </a:r>
            <a:r>
              <a:rPr lang="en-US" sz="2800" dirty="0"/>
              <a:t> wheat genome assemblies</a:t>
            </a:r>
          </a:p>
        </p:txBody>
      </p:sp>
    </p:spTree>
    <p:extLst>
      <p:ext uri="{BB962C8B-B14F-4D97-AF65-F5344CB8AC3E}">
        <p14:creationId xmlns:p14="http://schemas.microsoft.com/office/powerpoint/2010/main" val="15877597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272A2F27-7629-DD46-A84A-EE34CC05F0EC}"/>
              </a:ext>
            </a:extLst>
          </p:cNvPr>
          <p:cNvGraphicFramePr>
            <a:graphicFrameLocks noGrp="1"/>
          </p:cNvGraphicFramePr>
          <p:nvPr/>
        </p:nvGraphicFramePr>
        <p:xfrm>
          <a:off x="2367597" y="758534"/>
          <a:ext cx="7456806" cy="3675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7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1788">
                  <a:extLst>
                    <a:ext uri="{9D8B030D-6E8A-4147-A177-3AD203B41FA5}">
                      <a16:colId xmlns:a16="http://schemas.microsoft.com/office/drawing/2014/main" val="3111931320"/>
                    </a:ext>
                  </a:extLst>
                </a:gridCol>
                <a:gridCol w="2943225">
                  <a:extLst>
                    <a:ext uri="{9D8B030D-6E8A-4147-A177-3AD203B41FA5}">
                      <a16:colId xmlns:a16="http://schemas.microsoft.com/office/drawing/2014/main" val="350207289"/>
                    </a:ext>
                  </a:extLst>
                </a:gridCol>
              </a:tblGrid>
              <a:tr h="508136"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RefSeqv1.0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RefSeqv2.1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0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Release date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IWGSC, 2018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Zhu et al., 2021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511776469"/>
                  </a:ext>
                </a:extLst>
              </a:tr>
              <a:tr h="3490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# contigs/ chromosomes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”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chromosomes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”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+ Un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”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chromosomes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”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+ Un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045663292"/>
                  </a:ext>
                </a:extLst>
              </a:tr>
              <a:tr h="349007"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scaffold size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Pseudo chromosomes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Pseudo chromosomes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573001501"/>
                  </a:ext>
                </a:extLst>
              </a:tr>
              <a:tr h="3490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Assembly Size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14.547 Gb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14.576 Gb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652869836"/>
                  </a:ext>
                </a:extLst>
              </a:tr>
              <a:tr h="3942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Order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“True” physical order</a:t>
                      </a:r>
                      <a:endParaRPr lang="mr-IN" sz="1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Even “Truer” physical order!</a:t>
                      </a:r>
                      <a:endParaRPr lang="mr-IN" sz="18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2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Gene names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TraesCS2B01G000100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TraesCS4B01G000500LC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TraesCS1A03G0000400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TraesCS1A03G0000500LC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388862436"/>
                  </a:ext>
                </a:extLst>
              </a:tr>
            </a:tbl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C7DBE834-7F06-7337-854B-B001A2D241A1}"/>
              </a:ext>
            </a:extLst>
          </p:cNvPr>
          <p:cNvSpPr txBox="1">
            <a:spLocks/>
          </p:cNvSpPr>
          <p:nvPr/>
        </p:nvSpPr>
        <p:spPr>
          <a:xfrm>
            <a:off x="2971799" y="143756"/>
            <a:ext cx="6055519" cy="4427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700" dirty="0"/>
              <a:t>RefSeqv2.1 gene model annotation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D03864A-46A0-95C5-470B-407E887364BB}"/>
              </a:ext>
            </a:extLst>
          </p:cNvPr>
          <p:cNvSpPr/>
          <p:nvPr/>
        </p:nvSpPr>
        <p:spPr>
          <a:xfrm>
            <a:off x="6893169" y="3829051"/>
            <a:ext cx="2931233" cy="587317"/>
          </a:xfrm>
          <a:prstGeom prst="rect">
            <a:avLst/>
          </a:prstGeom>
          <a:noFill/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4AECE4-7121-860C-F07D-5CAD4CC59A28}"/>
              </a:ext>
            </a:extLst>
          </p:cNvPr>
          <p:cNvSpPr txBox="1"/>
          <p:nvPr/>
        </p:nvSpPr>
        <p:spPr>
          <a:xfrm>
            <a:off x="4989140" y="5325553"/>
            <a:ext cx="44733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Traes</a:t>
            </a:r>
            <a:r>
              <a:rPr lang="it-IT" sz="2800" kern="12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CS</a:t>
            </a:r>
            <a:r>
              <a:rPr lang="it-IT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1A</a:t>
            </a:r>
            <a:r>
              <a:rPr lang="it-IT" sz="2800" u="sng" kern="120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03</a:t>
            </a:r>
            <a:r>
              <a:rPr lang="it-IT" sz="280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</a:t>
            </a:r>
            <a:r>
              <a:rPr lang="it-IT" sz="2800" u="sng" kern="12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  <a:r>
              <a:rPr lang="it-IT" sz="2800" kern="12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000400</a:t>
            </a:r>
            <a:endParaRPr lang="en-GB" sz="2800" dirty="0">
              <a:solidFill>
                <a:srgbClr val="7030A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1895BA-A4F5-8B89-2763-EAB428EAD3CB}"/>
              </a:ext>
            </a:extLst>
          </p:cNvPr>
          <p:cNvSpPr txBox="1"/>
          <p:nvPr/>
        </p:nvSpPr>
        <p:spPr>
          <a:xfrm>
            <a:off x="2527218" y="4679218"/>
            <a:ext cx="3044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Species: </a:t>
            </a:r>
            <a:r>
              <a:rPr lang="en-GB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Triticum aestivum</a:t>
            </a:r>
          </a:p>
          <a:p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Accession: Chinese Spring</a:t>
            </a:r>
            <a:endParaRPr lang="it-IT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983800-F431-9BAB-54E6-C93C8F7970A0}"/>
              </a:ext>
            </a:extLst>
          </p:cNvPr>
          <p:cNvSpPr txBox="1"/>
          <p:nvPr/>
        </p:nvSpPr>
        <p:spPr>
          <a:xfrm>
            <a:off x="5163133" y="5884633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Chromosome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D0399B-E2A7-6F56-FF95-EF9C1AF31DFA}"/>
              </a:ext>
            </a:extLst>
          </p:cNvPr>
          <p:cNvSpPr txBox="1"/>
          <p:nvPr/>
        </p:nvSpPr>
        <p:spPr>
          <a:xfrm>
            <a:off x="6608267" y="4771683"/>
            <a:ext cx="1184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Assembly</a:t>
            </a:r>
          </a:p>
          <a:p>
            <a:pPr algn="ctr"/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version</a:t>
            </a:r>
            <a:endParaRPr lang="it-IT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D758C8-9EF7-76F4-9817-41D55EBF6328}"/>
              </a:ext>
            </a:extLst>
          </p:cNvPr>
          <p:cNvSpPr txBox="1"/>
          <p:nvPr/>
        </p:nvSpPr>
        <p:spPr>
          <a:xfrm>
            <a:off x="7875847" y="5884633"/>
            <a:ext cx="1595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 number</a:t>
            </a:r>
            <a:endParaRPr lang="it-IT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7DA9487-7D2C-F982-6423-B65ED8E1EAD2}"/>
              </a:ext>
            </a:extLst>
          </p:cNvPr>
          <p:cNvCxnSpPr>
            <a:cxnSpLocks/>
          </p:cNvCxnSpPr>
          <p:nvPr/>
        </p:nvCxnSpPr>
        <p:spPr>
          <a:xfrm flipH="1">
            <a:off x="5818846" y="4402080"/>
            <a:ext cx="1071831" cy="827985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7773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272A2F27-7629-DD46-A84A-EE34CC05F0EC}"/>
              </a:ext>
            </a:extLst>
          </p:cNvPr>
          <p:cNvGraphicFramePr>
            <a:graphicFrameLocks noGrp="1"/>
          </p:cNvGraphicFramePr>
          <p:nvPr/>
        </p:nvGraphicFramePr>
        <p:xfrm>
          <a:off x="2367597" y="758534"/>
          <a:ext cx="7456806" cy="3675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7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1788">
                  <a:extLst>
                    <a:ext uri="{9D8B030D-6E8A-4147-A177-3AD203B41FA5}">
                      <a16:colId xmlns:a16="http://schemas.microsoft.com/office/drawing/2014/main" val="3111931320"/>
                    </a:ext>
                  </a:extLst>
                </a:gridCol>
                <a:gridCol w="2943225">
                  <a:extLst>
                    <a:ext uri="{9D8B030D-6E8A-4147-A177-3AD203B41FA5}">
                      <a16:colId xmlns:a16="http://schemas.microsoft.com/office/drawing/2014/main" val="350207289"/>
                    </a:ext>
                  </a:extLst>
                </a:gridCol>
              </a:tblGrid>
              <a:tr h="508136"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RefSeqv1.0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RefSeqv2.1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0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Release date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IWGSC, 2018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Zhu et al., 2021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511776469"/>
                  </a:ext>
                </a:extLst>
              </a:tr>
              <a:tr h="3490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# contigs/ chromosomes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”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chromosomes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”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+ Un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”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chromosomes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”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+ Un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045663292"/>
                  </a:ext>
                </a:extLst>
              </a:tr>
              <a:tr h="349007"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scaffold size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Pseudo chromosomes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Pseudo chromosomes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573001501"/>
                  </a:ext>
                </a:extLst>
              </a:tr>
              <a:tr h="3490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Assembly Size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14.547 Gb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14.576 Gb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652869836"/>
                  </a:ext>
                </a:extLst>
              </a:tr>
              <a:tr h="3942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Order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“True” physical order</a:t>
                      </a:r>
                      <a:endParaRPr lang="mr-IN" sz="1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Even “Truer” physical order!</a:t>
                      </a:r>
                      <a:endParaRPr lang="mr-IN" sz="18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2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Gene names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TraesCS2B01G000100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TraesCS4B01G000500LC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TraesCS1A03G0000400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TraesCS1A03G0000500LC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388862436"/>
                  </a:ext>
                </a:extLst>
              </a:tr>
            </a:tbl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C7DBE834-7F06-7337-854B-B001A2D241A1}"/>
              </a:ext>
            </a:extLst>
          </p:cNvPr>
          <p:cNvSpPr txBox="1">
            <a:spLocks/>
          </p:cNvSpPr>
          <p:nvPr/>
        </p:nvSpPr>
        <p:spPr>
          <a:xfrm>
            <a:off x="2048193" y="143756"/>
            <a:ext cx="8095615" cy="4427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700" dirty="0"/>
              <a:t>RefSeqv2.1 annotation: high and low integrated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A3AE39-3ED1-7FD4-620D-AD60057E0205}"/>
              </a:ext>
            </a:extLst>
          </p:cNvPr>
          <p:cNvSpPr/>
          <p:nvPr/>
        </p:nvSpPr>
        <p:spPr>
          <a:xfrm>
            <a:off x="6879447" y="3786188"/>
            <a:ext cx="2944956" cy="647376"/>
          </a:xfrm>
          <a:prstGeom prst="rect">
            <a:avLst/>
          </a:prstGeom>
          <a:noFill/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46B3EC-87D4-97F8-F8C6-6AAA18109A86}"/>
              </a:ext>
            </a:extLst>
          </p:cNvPr>
          <p:cNvSpPr txBox="1"/>
          <p:nvPr/>
        </p:nvSpPr>
        <p:spPr>
          <a:xfrm>
            <a:off x="3047647" y="4600254"/>
            <a:ext cx="44733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Traes</a:t>
            </a:r>
            <a:r>
              <a:rPr lang="it-IT" sz="2800" kern="12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CS</a:t>
            </a:r>
            <a:r>
              <a:rPr lang="it-IT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1A</a:t>
            </a:r>
            <a:r>
              <a:rPr lang="it-IT" sz="2800" kern="120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03</a:t>
            </a:r>
            <a:r>
              <a:rPr lang="it-IT" sz="280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</a:t>
            </a:r>
            <a:r>
              <a:rPr lang="it-IT" sz="2800" kern="12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0000400</a:t>
            </a:r>
            <a:endParaRPr lang="en-GB" sz="2800" dirty="0">
              <a:solidFill>
                <a:srgbClr val="7030A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381E64-B728-CFCC-518D-C4807723E282}"/>
              </a:ext>
            </a:extLst>
          </p:cNvPr>
          <p:cNvSpPr txBox="1"/>
          <p:nvPr/>
        </p:nvSpPr>
        <p:spPr>
          <a:xfrm>
            <a:off x="3047646" y="5123474"/>
            <a:ext cx="47781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Traes</a:t>
            </a:r>
            <a:r>
              <a:rPr lang="it-IT" sz="2800" kern="12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CS</a:t>
            </a:r>
            <a:r>
              <a:rPr lang="it-IT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1A</a:t>
            </a:r>
            <a:r>
              <a:rPr lang="it-IT" sz="2800" kern="120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03</a:t>
            </a:r>
            <a:r>
              <a:rPr lang="it-IT" sz="280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</a:t>
            </a:r>
            <a:r>
              <a:rPr lang="it-IT" sz="2800" kern="12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0000500</a:t>
            </a:r>
            <a:r>
              <a:rPr lang="it-IT" sz="2800" kern="12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LC</a:t>
            </a:r>
            <a:endParaRPr lang="en-GB" sz="2800" dirty="0">
              <a:solidFill>
                <a:srgbClr val="7030A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5266F8-66F1-B824-1BAD-1285EA7C449A}"/>
              </a:ext>
            </a:extLst>
          </p:cNvPr>
          <p:cNvSpPr txBox="1"/>
          <p:nvPr/>
        </p:nvSpPr>
        <p:spPr>
          <a:xfrm>
            <a:off x="3047645" y="5646694"/>
            <a:ext cx="44733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Traes</a:t>
            </a:r>
            <a:r>
              <a:rPr lang="it-IT" sz="2800" kern="12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CS</a:t>
            </a:r>
            <a:r>
              <a:rPr lang="it-IT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1A</a:t>
            </a:r>
            <a:r>
              <a:rPr lang="it-IT" sz="2800" kern="120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03</a:t>
            </a:r>
            <a:r>
              <a:rPr lang="it-IT" sz="280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</a:t>
            </a:r>
            <a:r>
              <a:rPr lang="it-IT" sz="2800" kern="12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0000600</a:t>
            </a:r>
            <a:endParaRPr lang="en-GB" sz="2800" dirty="0">
              <a:solidFill>
                <a:srgbClr val="7030A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6D8B47-3040-2397-3D86-1DFCE44B10F0}"/>
              </a:ext>
            </a:extLst>
          </p:cNvPr>
          <p:cNvSpPr txBox="1"/>
          <p:nvPr/>
        </p:nvSpPr>
        <p:spPr>
          <a:xfrm>
            <a:off x="3047645" y="6169914"/>
            <a:ext cx="47064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Traes</a:t>
            </a:r>
            <a:r>
              <a:rPr lang="it-IT" sz="2800" kern="12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CS</a:t>
            </a:r>
            <a:r>
              <a:rPr lang="it-IT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1A</a:t>
            </a:r>
            <a:r>
              <a:rPr lang="it-IT" sz="2800" kern="120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03</a:t>
            </a:r>
            <a:r>
              <a:rPr lang="it-IT" sz="280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</a:t>
            </a:r>
            <a:r>
              <a:rPr lang="it-IT" sz="2800" kern="12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0000700</a:t>
            </a:r>
            <a:r>
              <a:rPr lang="it-IT" sz="2800" kern="12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LC</a:t>
            </a:r>
            <a:endParaRPr lang="en-GB" sz="2800" dirty="0">
              <a:solidFill>
                <a:srgbClr val="7030A0"/>
              </a:solidFill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04810981-7CCC-F0A3-3666-243851F34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83" y="5130692"/>
            <a:ext cx="1672003" cy="15362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1F116C-3865-03FB-64C6-01114E19B4BE}"/>
              </a:ext>
            </a:extLst>
          </p:cNvPr>
          <p:cNvSpPr txBox="1"/>
          <p:nvPr/>
        </p:nvSpPr>
        <p:spPr>
          <a:xfrm>
            <a:off x="8242078" y="5417751"/>
            <a:ext cx="3164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HC and LC integrated</a:t>
            </a:r>
          </a:p>
        </p:txBody>
      </p:sp>
    </p:spTree>
    <p:extLst>
      <p:ext uri="{BB962C8B-B14F-4D97-AF65-F5344CB8AC3E}">
        <p14:creationId xmlns:p14="http://schemas.microsoft.com/office/powerpoint/2010/main" val="37087379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272A2F27-7629-DD46-A84A-EE34CC05F0EC}"/>
              </a:ext>
            </a:extLst>
          </p:cNvPr>
          <p:cNvGraphicFramePr>
            <a:graphicFrameLocks noGrp="1"/>
          </p:cNvGraphicFramePr>
          <p:nvPr/>
        </p:nvGraphicFramePr>
        <p:xfrm>
          <a:off x="2367597" y="758534"/>
          <a:ext cx="7456806" cy="3675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7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1788">
                  <a:extLst>
                    <a:ext uri="{9D8B030D-6E8A-4147-A177-3AD203B41FA5}">
                      <a16:colId xmlns:a16="http://schemas.microsoft.com/office/drawing/2014/main" val="3111931320"/>
                    </a:ext>
                  </a:extLst>
                </a:gridCol>
                <a:gridCol w="2943225">
                  <a:extLst>
                    <a:ext uri="{9D8B030D-6E8A-4147-A177-3AD203B41FA5}">
                      <a16:colId xmlns:a16="http://schemas.microsoft.com/office/drawing/2014/main" val="350207289"/>
                    </a:ext>
                  </a:extLst>
                </a:gridCol>
              </a:tblGrid>
              <a:tr h="508136"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RefSeqv1.0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RefSeqv2.1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0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Release date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IWGSC, 2018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Zhu et al., 2021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511776469"/>
                  </a:ext>
                </a:extLst>
              </a:tr>
              <a:tr h="3490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# contigs/ chromosomes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”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chromosomes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”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+ Un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”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chromosomes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”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+ Un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045663292"/>
                  </a:ext>
                </a:extLst>
              </a:tr>
              <a:tr h="349007"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scaffold size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Pseudo chromosomes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Pseudo chromosomes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573001501"/>
                  </a:ext>
                </a:extLst>
              </a:tr>
              <a:tr h="3490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Assembly Size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14.547 Gb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14.576 Gb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652869836"/>
                  </a:ext>
                </a:extLst>
              </a:tr>
              <a:tr h="3942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Order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“True” physical order</a:t>
                      </a:r>
                      <a:endParaRPr lang="mr-IN" sz="1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Even “Truer” physical order!</a:t>
                      </a:r>
                      <a:endParaRPr lang="mr-IN" sz="18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2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Gene names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TraesCS2B01G000100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TraesCS4B01G000500LC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TraesCS1A03G0000400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TraesCS1A03G0000500LC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388862436"/>
                  </a:ext>
                </a:extLst>
              </a:tr>
            </a:tbl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C7DBE834-7F06-7337-854B-B001A2D241A1}"/>
              </a:ext>
            </a:extLst>
          </p:cNvPr>
          <p:cNvSpPr txBox="1">
            <a:spLocks/>
          </p:cNvSpPr>
          <p:nvPr/>
        </p:nvSpPr>
        <p:spPr>
          <a:xfrm>
            <a:off x="3164681" y="143756"/>
            <a:ext cx="5862638" cy="4427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 err="1"/>
              <a:t>RefSeq</a:t>
            </a:r>
            <a:r>
              <a:rPr lang="en-US" sz="2800" dirty="0"/>
              <a:t>: v1 vs v2.1 annotations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1EE91E-0271-805C-999A-9B49994EE272}"/>
              </a:ext>
            </a:extLst>
          </p:cNvPr>
          <p:cNvSpPr txBox="1"/>
          <p:nvPr/>
        </p:nvSpPr>
        <p:spPr>
          <a:xfrm>
            <a:off x="4952166" y="6103146"/>
            <a:ext cx="44733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Traes</a:t>
            </a:r>
            <a:r>
              <a:rPr lang="it-IT" sz="2800" kern="12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CS</a:t>
            </a:r>
            <a:r>
              <a:rPr lang="it-IT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2B</a:t>
            </a:r>
            <a:r>
              <a:rPr lang="it-IT" sz="2800" u="sng" kern="120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03</a:t>
            </a:r>
            <a:r>
              <a:rPr lang="it-IT" sz="280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</a:t>
            </a:r>
            <a:r>
              <a:rPr lang="it-IT" sz="2800" u="sng" kern="12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  <a:r>
              <a:rPr lang="it-IT" sz="2800" kern="12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000100</a:t>
            </a:r>
            <a:endParaRPr lang="en-GB" sz="2800" dirty="0">
              <a:solidFill>
                <a:srgbClr val="7030A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DAF4FB-FDE6-F15E-7827-B665EAA13541}"/>
              </a:ext>
            </a:extLst>
          </p:cNvPr>
          <p:cNvSpPr txBox="1"/>
          <p:nvPr/>
        </p:nvSpPr>
        <p:spPr>
          <a:xfrm>
            <a:off x="4952166" y="4620700"/>
            <a:ext cx="38906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Traes</a:t>
            </a:r>
            <a:r>
              <a:rPr lang="it-IT" sz="2800" kern="12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CS</a:t>
            </a:r>
            <a:r>
              <a:rPr lang="it-IT" sz="2800" kern="1200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2B</a:t>
            </a:r>
            <a:r>
              <a:rPr lang="it-IT" sz="2800" u="sng" kern="120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01</a:t>
            </a:r>
            <a:r>
              <a:rPr lang="it-IT" sz="280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</a:t>
            </a:r>
            <a:r>
              <a:rPr lang="it-IT" sz="2800" kern="12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000100</a:t>
            </a:r>
            <a:endParaRPr lang="en-GB" sz="2800" dirty="0">
              <a:solidFill>
                <a:srgbClr val="00B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887BE-4259-C730-BBAF-1C256CD53F4D}"/>
              </a:ext>
            </a:extLst>
          </p:cNvPr>
          <p:cNvSpPr txBox="1"/>
          <p:nvPr/>
        </p:nvSpPr>
        <p:spPr>
          <a:xfrm>
            <a:off x="4952166" y="5361923"/>
            <a:ext cx="38906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Traes</a:t>
            </a:r>
            <a:r>
              <a:rPr lang="it-IT" sz="2800" kern="12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CS</a:t>
            </a:r>
            <a:r>
              <a:rPr lang="it-IT" sz="2800" kern="1200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2B</a:t>
            </a:r>
            <a:r>
              <a:rPr lang="it-IT" sz="2800" u="sng" kern="120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02</a:t>
            </a:r>
            <a:r>
              <a:rPr lang="it-IT" sz="280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</a:t>
            </a:r>
            <a:r>
              <a:rPr lang="it-IT" sz="2800" kern="12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000100</a:t>
            </a:r>
            <a:endParaRPr lang="en-GB" sz="2800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F9CAC3-E3B7-F70B-0360-530A3FB45E5C}"/>
              </a:ext>
            </a:extLst>
          </p:cNvPr>
          <p:cNvSpPr txBox="1"/>
          <p:nvPr/>
        </p:nvSpPr>
        <p:spPr>
          <a:xfrm>
            <a:off x="2083455" y="4651477"/>
            <a:ext cx="2517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RefSeq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v1.0</a:t>
            </a:r>
            <a:endParaRPr lang="it-IT" sz="2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CBAE07-59B3-6C0C-BA50-C83181216109}"/>
              </a:ext>
            </a:extLst>
          </p:cNvPr>
          <p:cNvSpPr txBox="1"/>
          <p:nvPr/>
        </p:nvSpPr>
        <p:spPr>
          <a:xfrm>
            <a:off x="2083455" y="5392699"/>
            <a:ext cx="2517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RefSeq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v1.1</a:t>
            </a:r>
            <a:endParaRPr lang="it-IT" sz="2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93715A-F28B-88C3-D2BC-E4896BBA99D9}"/>
              </a:ext>
            </a:extLst>
          </p:cNvPr>
          <p:cNvSpPr txBox="1"/>
          <p:nvPr/>
        </p:nvSpPr>
        <p:spPr>
          <a:xfrm>
            <a:off x="2083454" y="6133921"/>
            <a:ext cx="2517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RefSeq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v2.1</a:t>
            </a:r>
            <a:endParaRPr lang="it-IT" sz="2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6F9FBA-BAE4-F7BA-695B-D8ED9C61C8DF}"/>
              </a:ext>
            </a:extLst>
          </p:cNvPr>
          <p:cNvSpPr txBox="1"/>
          <p:nvPr/>
        </p:nvSpPr>
        <p:spPr>
          <a:xfrm>
            <a:off x="9273150" y="4651477"/>
            <a:ext cx="1002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endParaRPr lang="it-IT" sz="2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B29F34-8063-DEE8-B404-3BA207475858}"/>
              </a:ext>
            </a:extLst>
          </p:cNvPr>
          <p:cNvSpPr txBox="1"/>
          <p:nvPr/>
        </p:nvSpPr>
        <p:spPr>
          <a:xfrm>
            <a:off x="9273150" y="5392699"/>
            <a:ext cx="1002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endParaRPr lang="it-IT" sz="2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7FAB30-25CE-9C3B-E53E-D9CFD8942B27}"/>
              </a:ext>
            </a:extLst>
          </p:cNvPr>
          <p:cNvSpPr txBox="1"/>
          <p:nvPr/>
        </p:nvSpPr>
        <p:spPr>
          <a:xfrm>
            <a:off x="9273150" y="6133921"/>
            <a:ext cx="1002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endParaRPr lang="it-IT" sz="2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2212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272A2F27-7629-DD46-A84A-EE34CC05F0EC}"/>
              </a:ext>
            </a:extLst>
          </p:cNvPr>
          <p:cNvGraphicFramePr>
            <a:graphicFrameLocks noGrp="1"/>
          </p:cNvGraphicFramePr>
          <p:nvPr/>
        </p:nvGraphicFramePr>
        <p:xfrm>
          <a:off x="2367597" y="758534"/>
          <a:ext cx="7456806" cy="3675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7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1788">
                  <a:extLst>
                    <a:ext uri="{9D8B030D-6E8A-4147-A177-3AD203B41FA5}">
                      <a16:colId xmlns:a16="http://schemas.microsoft.com/office/drawing/2014/main" val="3111931320"/>
                    </a:ext>
                  </a:extLst>
                </a:gridCol>
                <a:gridCol w="2943225">
                  <a:extLst>
                    <a:ext uri="{9D8B030D-6E8A-4147-A177-3AD203B41FA5}">
                      <a16:colId xmlns:a16="http://schemas.microsoft.com/office/drawing/2014/main" val="350207289"/>
                    </a:ext>
                  </a:extLst>
                </a:gridCol>
              </a:tblGrid>
              <a:tr h="508136"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RefSeqv1.0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RefSeqv2.1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0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Release date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IWGSC, 2018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Zhu et al., 2021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511776469"/>
                  </a:ext>
                </a:extLst>
              </a:tr>
              <a:tr h="3490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# contigs/ chromosomes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”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chromosomes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”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+ Un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”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chromosomes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”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+ Un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045663292"/>
                  </a:ext>
                </a:extLst>
              </a:tr>
              <a:tr h="349007"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scaffold size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Pseudo chromosomes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Pseudo chromosomes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573001501"/>
                  </a:ext>
                </a:extLst>
              </a:tr>
              <a:tr h="3490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Assembly Size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14.547 Gb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14.576 Gb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652869836"/>
                  </a:ext>
                </a:extLst>
              </a:tr>
              <a:tr h="3942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Order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“True” physical order</a:t>
                      </a:r>
                      <a:endParaRPr lang="mr-IN" sz="1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Even “Truer” physical order!</a:t>
                      </a:r>
                      <a:endParaRPr lang="mr-IN" sz="18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2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Gene names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TraesCS2B01G000100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TraesCS4B01G000500LC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TraesCS1A03G0000400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TraesCS1A03G0000500LC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388862436"/>
                  </a:ext>
                </a:extLst>
              </a:tr>
            </a:tbl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C7DBE834-7F06-7337-854B-B001A2D241A1}"/>
              </a:ext>
            </a:extLst>
          </p:cNvPr>
          <p:cNvSpPr txBox="1">
            <a:spLocks/>
          </p:cNvSpPr>
          <p:nvPr/>
        </p:nvSpPr>
        <p:spPr>
          <a:xfrm>
            <a:off x="3164681" y="143756"/>
            <a:ext cx="5862638" cy="4427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 err="1"/>
              <a:t>RefSeq</a:t>
            </a:r>
            <a:r>
              <a:rPr lang="en-US" sz="2800" dirty="0"/>
              <a:t>: v1 vs v2.1 annotations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0B4F25-6305-BE65-7E04-7BA6D2623E8E}"/>
              </a:ext>
            </a:extLst>
          </p:cNvPr>
          <p:cNvSpPr txBox="1"/>
          <p:nvPr/>
        </p:nvSpPr>
        <p:spPr>
          <a:xfrm>
            <a:off x="4952166" y="6106969"/>
            <a:ext cx="44733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Traes</a:t>
            </a:r>
            <a:r>
              <a:rPr lang="it-IT" sz="2800" kern="12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CS</a:t>
            </a:r>
            <a:r>
              <a:rPr lang="it-IT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2B</a:t>
            </a:r>
            <a:r>
              <a:rPr lang="it-IT" sz="2800" kern="120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03</a:t>
            </a:r>
            <a:r>
              <a:rPr lang="it-IT" sz="280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</a:t>
            </a:r>
            <a:r>
              <a:rPr lang="it-IT" sz="2800" kern="12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0000100</a:t>
            </a:r>
            <a:endParaRPr lang="en-GB" sz="2800" dirty="0">
              <a:solidFill>
                <a:srgbClr val="7030A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B3ABA1-0D9A-212F-989A-C10BAE2775DE}"/>
              </a:ext>
            </a:extLst>
          </p:cNvPr>
          <p:cNvSpPr txBox="1"/>
          <p:nvPr/>
        </p:nvSpPr>
        <p:spPr>
          <a:xfrm>
            <a:off x="4952166" y="4624523"/>
            <a:ext cx="38906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Traes</a:t>
            </a:r>
            <a:r>
              <a:rPr lang="it-IT" sz="2800" kern="12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CS</a:t>
            </a:r>
            <a:r>
              <a:rPr lang="it-IT" sz="2800" kern="1200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2B</a:t>
            </a:r>
            <a:r>
              <a:rPr lang="it-IT" sz="2800" kern="120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01</a:t>
            </a:r>
            <a:r>
              <a:rPr lang="it-IT" sz="280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</a:t>
            </a:r>
            <a:r>
              <a:rPr lang="it-IT" sz="2800" kern="12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000100</a:t>
            </a:r>
            <a:endParaRPr lang="en-GB" sz="2800" dirty="0">
              <a:solidFill>
                <a:srgbClr val="00B05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474A0F-086C-6BD3-6B11-AD84F490A3E1}"/>
              </a:ext>
            </a:extLst>
          </p:cNvPr>
          <p:cNvSpPr txBox="1"/>
          <p:nvPr/>
        </p:nvSpPr>
        <p:spPr>
          <a:xfrm>
            <a:off x="4952166" y="5365746"/>
            <a:ext cx="38906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Traes</a:t>
            </a:r>
            <a:r>
              <a:rPr lang="it-IT" sz="2800" kern="12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CS</a:t>
            </a:r>
            <a:r>
              <a:rPr lang="it-IT" sz="2800" kern="1200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2B</a:t>
            </a:r>
            <a:r>
              <a:rPr lang="it-IT" sz="2800" kern="120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02</a:t>
            </a:r>
            <a:r>
              <a:rPr lang="it-IT" sz="280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</a:t>
            </a:r>
            <a:r>
              <a:rPr lang="it-IT" sz="2800" kern="12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000100</a:t>
            </a:r>
            <a:endParaRPr lang="en-GB" sz="2800" dirty="0">
              <a:solidFill>
                <a:srgbClr val="00B05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82552A-01C2-A36D-3218-35782ABFB86A}"/>
              </a:ext>
            </a:extLst>
          </p:cNvPr>
          <p:cNvSpPr txBox="1"/>
          <p:nvPr/>
        </p:nvSpPr>
        <p:spPr>
          <a:xfrm>
            <a:off x="2083455" y="4655300"/>
            <a:ext cx="2517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RefSeq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v1.0</a:t>
            </a:r>
            <a:endParaRPr lang="it-IT" sz="2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02F6B5-D803-EF62-2037-83EA2AF973F7}"/>
              </a:ext>
            </a:extLst>
          </p:cNvPr>
          <p:cNvSpPr txBox="1"/>
          <p:nvPr/>
        </p:nvSpPr>
        <p:spPr>
          <a:xfrm>
            <a:off x="2083455" y="5396522"/>
            <a:ext cx="2517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RefSeq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v1.1</a:t>
            </a:r>
            <a:endParaRPr lang="it-IT" sz="2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9005D4-324F-B7A6-44A1-BAEDC1026331}"/>
              </a:ext>
            </a:extLst>
          </p:cNvPr>
          <p:cNvSpPr txBox="1"/>
          <p:nvPr/>
        </p:nvSpPr>
        <p:spPr>
          <a:xfrm>
            <a:off x="2083454" y="6137744"/>
            <a:ext cx="2517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RefSeq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v2.1</a:t>
            </a:r>
            <a:endParaRPr lang="it-IT" sz="2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Multiplication Sign 17">
            <a:extLst>
              <a:ext uri="{FF2B5EF4-FFF2-40B4-BE49-F238E27FC236}">
                <a16:creationId xmlns:a16="http://schemas.microsoft.com/office/drawing/2014/main" id="{23A785F8-B744-8659-DC23-C98105CF75BC}"/>
              </a:ext>
            </a:extLst>
          </p:cNvPr>
          <p:cNvSpPr/>
          <p:nvPr/>
        </p:nvSpPr>
        <p:spPr>
          <a:xfrm>
            <a:off x="5809134" y="5170172"/>
            <a:ext cx="2303928" cy="1784784"/>
          </a:xfrm>
          <a:prstGeom prst="mathMultiply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54A822-F388-2CB9-7266-E451F6F21272}"/>
              </a:ext>
            </a:extLst>
          </p:cNvPr>
          <p:cNvSpPr txBox="1"/>
          <p:nvPr/>
        </p:nvSpPr>
        <p:spPr>
          <a:xfrm>
            <a:off x="9337400" y="5767135"/>
            <a:ext cx="2319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equivalent</a:t>
            </a:r>
          </a:p>
        </p:txBody>
      </p: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6AD36CBB-9582-001C-ABD7-4647A00D68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83" y="5130692"/>
            <a:ext cx="1672003" cy="153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32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290873" y="1196753"/>
            <a:ext cx="4415408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Large genome size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(~16,000 Mb vs rice ~400 Mb)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7" name="Rounded Rectangle 4"/>
          <p:cNvSpPr>
            <a:spLocks noChangeArrowheads="1"/>
          </p:cNvSpPr>
          <p:nvPr/>
        </p:nvSpPr>
        <p:spPr bwMode="auto">
          <a:xfrm>
            <a:off x="2712819" y="2982884"/>
            <a:ext cx="204382" cy="387191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</a:endParaRPr>
          </a:p>
        </p:txBody>
      </p:sp>
      <p:sp>
        <p:nvSpPr>
          <p:cNvPr id="3079" name="Rectangle 3"/>
          <p:cNvSpPr>
            <a:spLocks noChangeArrowheads="1"/>
          </p:cNvSpPr>
          <p:nvPr/>
        </p:nvSpPr>
        <p:spPr bwMode="auto">
          <a:xfrm>
            <a:off x="1967794" y="3386028"/>
            <a:ext cx="16674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Arabidopsis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thaliana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4" name="Group 173"/>
          <p:cNvGrpSpPr/>
          <p:nvPr/>
        </p:nvGrpSpPr>
        <p:grpSpPr>
          <a:xfrm>
            <a:off x="4040063" y="2438818"/>
            <a:ext cx="726482" cy="1347321"/>
            <a:chOff x="3096716" y="2035255"/>
            <a:chExt cx="726482" cy="1347321"/>
          </a:xfrm>
        </p:grpSpPr>
        <p:sp>
          <p:nvSpPr>
            <p:cNvPr id="3078" name="Rectangle 3"/>
            <p:cNvSpPr>
              <a:spLocks noChangeArrowheads="1"/>
            </p:cNvSpPr>
            <p:nvPr/>
          </p:nvSpPr>
          <p:spPr bwMode="auto">
            <a:xfrm>
              <a:off x="3096716" y="2982466"/>
              <a:ext cx="72648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Rice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27" name="Rounded Rectangle 7"/>
            <p:cNvSpPr>
              <a:spLocks noChangeArrowheads="1"/>
            </p:cNvSpPr>
            <p:nvPr/>
          </p:nvSpPr>
          <p:spPr bwMode="auto">
            <a:xfrm>
              <a:off x="3364909" y="2578180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5128" name="Rounded Rectangle 8"/>
            <p:cNvSpPr>
              <a:spLocks noChangeArrowheads="1"/>
            </p:cNvSpPr>
            <p:nvPr/>
          </p:nvSpPr>
          <p:spPr bwMode="auto">
            <a:xfrm>
              <a:off x="3364909" y="2397205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5129" name="Rounded Rectangle 9"/>
            <p:cNvSpPr>
              <a:spLocks noChangeArrowheads="1"/>
            </p:cNvSpPr>
            <p:nvPr/>
          </p:nvSpPr>
          <p:spPr bwMode="auto">
            <a:xfrm>
              <a:off x="3364909" y="2216230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5130" name="Rounded Rectangle 10"/>
            <p:cNvSpPr>
              <a:spLocks noChangeArrowheads="1"/>
            </p:cNvSpPr>
            <p:nvPr/>
          </p:nvSpPr>
          <p:spPr bwMode="auto">
            <a:xfrm>
              <a:off x="3364909" y="2035255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2685831" y="4391726"/>
            <a:ext cx="1952220" cy="1513122"/>
            <a:chOff x="1742484" y="3667205"/>
            <a:chExt cx="1952220" cy="1513122"/>
          </a:xfrm>
        </p:grpSpPr>
        <p:sp>
          <p:nvSpPr>
            <p:cNvPr id="3084" name="Rectangle 3"/>
            <p:cNvSpPr>
              <a:spLocks noChangeArrowheads="1"/>
            </p:cNvSpPr>
            <p:nvPr/>
          </p:nvSpPr>
          <p:spPr bwMode="auto">
            <a:xfrm>
              <a:off x="2201707" y="4780217"/>
              <a:ext cx="105509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Human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85" name="Rounded Rectangle 7"/>
            <p:cNvSpPr>
              <a:spLocks noChangeArrowheads="1"/>
            </p:cNvSpPr>
            <p:nvPr/>
          </p:nvSpPr>
          <p:spPr bwMode="auto">
            <a:xfrm>
              <a:off x="1742484" y="4406980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rgbClr val="0099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086" name="Rounded Rectangle 8"/>
            <p:cNvSpPr>
              <a:spLocks noChangeArrowheads="1"/>
            </p:cNvSpPr>
            <p:nvPr/>
          </p:nvSpPr>
          <p:spPr bwMode="auto">
            <a:xfrm>
              <a:off x="1742484" y="4226005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rgbClr val="0099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087" name="Rounded Rectangle 9"/>
            <p:cNvSpPr>
              <a:spLocks noChangeArrowheads="1"/>
            </p:cNvSpPr>
            <p:nvPr/>
          </p:nvSpPr>
          <p:spPr bwMode="auto">
            <a:xfrm>
              <a:off x="1742484" y="4045030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rgbClr val="0099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088" name="Rounded Rectangle 10"/>
            <p:cNvSpPr>
              <a:spLocks noChangeArrowheads="1"/>
            </p:cNvSpPr>
            <p:nvPr/>
          </p:nvSpPr>
          <p:spPr bwMode="auto">
            <a:xfrm>
              <a:off x="1742484" y="3864055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rgbClr val="0099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089" name="Rounded Rectangle 10"/>
            <p:cNvSpPr>
              <a:spLocks noChangeArrowheads="1"/>
            </p:cNvSpPr>
            <p:nvPr/>
          </p:nvSpPr>
          <p:spPr bwMode="auto">
            <a:xfrm>
              <a:off x="1742484" y="3667205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rgbClr val="0099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090" name="Rounded Rectangle 7"/>
            <p:cNvSpPr>
              <a:spLocks noChangeArrowheads="1"/>
            </p:cNvSpPr>
            <p:nvPr/>
          </p:nvSpPr>
          <p:spPr bwMode="auto">
            <a:xfrm>
              <a:off x="2325097" y="4406980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rgbClr val="0099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091" name="Rounded Rectangle 8"/>
            <p:cNvSpPr>
              <a:spLocks noChangeArrowheads="1"/>
            </p:cNvSpPr>
            <p:nvPr/>
          </p:nvSpPr>
          <p:spPr bwMode="auto">
            <a:xfrm>
              <a:off x="2325097" y="4226005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rgbClr val="0099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092" name="Rounded Rectangle 9"/>
            <p:cNvSpPr>
              <a:spLocks noChangeArrowheads="1"/>
            </p:cNvSpPr>
            <p:nvPr/>
          </p:nvSpPr>
          <p:spPr bwMode="auto">
            <a:xfrm>
              <a:off x="2325097" y="4045030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rgbClr val="0099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093" name="Rounded Rectangle 10"/>
            <p:cNvSpPr>
              <a:spLocks noChangeArrowheads="1"/>
            </p:cNvSpPr>
            <p:nvPr/>
          </p:nvSpPr>
          <p:spPr bwMode="auto">
            <a:xfrm>
              <a:off x="2325097" y="3864055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rgbClr val="0099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094" name="Rounded Rectangle 10"/>
            <p:cNvSpPr>
              <a:spLocks noChangeArrowheads="1"/>
            </p:cNvSpPr>
            <p:nvPr/>
          </p:nvSpPr>
          <p:spPr bwMode="auto">
            <a:xfrm>
              <a:off x="2325097" y="3667205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rgbClr val="0099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095" name="Rounded Rectangle 7"/>
            <p:cNvSpPr>
              <a:spLocks noChangeArrowheads="1"/>
            </p:cNvSpPr>
            <p:nvPr/>
          </p:nvSpPr>
          <p:spPr bwMode="auto">
            <a:xfrm>
              <a:off x="2907709" y="4406980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rgbClr val="0099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096" name="Rounded Rectangle 8"/>
            <p:cNvSpPr>
              <a:spLocks noChangeArrowheads="1"/>
            </p:cNvSpPr>
            <p:nvPr/>
          </p:nvSpPr>
          <p:spPr bwMode="auto">
            <a:xfrm>
              <a:off x="2907709" y="4226005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rgbClr val="0099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097" name="Rounded Rectangle 9"/>
            <p:cNvSpPr>
              <a:spLocks noChangeArrowheads="1"/>
            </p:cNvSpPr>
            <p:nvPr/>
          </p:nvSpPr>
          <p:spPr bwMode="auto">
            <a:xfrm>
              <a:off x="2907709" y="4045030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rgbClr val="0099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098" name="Rounded Rectangle 10"/>
            <p:cNvSpPr>
              <a:spLocks noChangeArrowheads="1"/>
            </p:cNvSpPr>
            <p:nvPr/>
          </p:nvSpPr>
          <p:spPr bwMode="auto">
            <a:xfrm>
              <a:off x="2907709" y="3864055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rgbClr val="0099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099" name="Rounded Rectangle 10"/>
            <p:cNvSpPr>
              <a:spLocks noChangeArrowheads="1"/>
            </p:cNvSpPr>
            <p:nvPr/>
          </p:nvSpPr>
          <p:spPr bwMode="auto">
            <a:xfrm>
              <a:off x="2907709" y="3667205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rgbClr val="0099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100" name="Rounded Rectangle 7"/>
            <p:cNvSpPr>
              <a:spLocks noChangeArrowheads="1"/>
            </p:cNvSpPr>
            <p:nvPr/>
          </p:nvSpPr>
          <p:spPr bwMode="auto">
            <a:xfrm>
              <a:off x="3490322" y="4406980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rgbClr val="0099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101" name="Rounded Rectangle 8"/>
            <p:cNvSpPr>
              <a:spLocks noChangeArrowheads="1"/>
            </p:cNvSpPr>
            <p:nvPr/>
          </p:nvSpPr>
          <p:spPr bwMode="auto">
            <a:xfrm>
              <a:off x="3490322" y="4226005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rgbClr val="0099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102" name="Rounded Rectangle 9"/>
            <p:cNvSpPr>
              <a:spLocks noChangeArrowheads="1"/>
            </p:cNvSpPr>
            <p:nvPr/>
          </p:nvSpPr>
          <p:spPr bwMode="auto">
            <a:xfrm>
              <a:off x="3490322" y="4045030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rgbClr val="0099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103" name="Rounded Rectangle 10"/>
            <p:cNvSpPr>
              <a:spLocks noChangeArrowheads="1"/>
            </p:cNvSpPr>
            <p:nvPr/>
          </p:nvSpPr>
          <p:spPr bwMode="auto">
            <a:xfrm>
              <a:off x="3490322" y="3864055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rgbClr val="0099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104" name="Rounded Rectangle 10"/>
            <p:cNvSpPr>
              <a:spLocks noChangeArrowheads="1"/>
            </p:cNvSpPr>
            <p:nvPr/>
          </p:nvSpPr>
          <p:spPr bwMode="auto">
            <a:xfrm>
              <a:off x="3490322" y="3667205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rgbClr val="0099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6" name="Group 175"/>
          <p:cNvGrpSpPr/>
          <p:nvPr/>
        </p:nvGrpSpPr>
        <p:grpSpPr>
          <a:xfrm>
            <a:off x="6446849" y="1148464"/>
            <a:ext cx="2642782" cy="5664913"/>
            <a:chOff x="5346109" y="1363743"/>
            <a:chExt cx="2642782" cy="5664913"/>
          </a:xfrm>
        </p:grpSpPr>
        <p:sp>
          <p:nvSpPr>
            <p:cNvPr id="12" name="Rounded Rectangle 11"/>
            <p:cNvSpPr>
              <a:spLocks noChangeArrowheads="1"/>
            </p:cNvSpPr>
            <p:nvPr/>
          </p:nvSpPr>
          <p:spPr bwMode="auto">
            <a:xfrm>
              <a:off x="5346109" y="6250068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3" name="Rectangle 3"/>
            <p:cNvSpPr>
              <a:spLocks noChangeArrowheads="1"/>
            </p:cNvSpPr>
            <p:nvPr/>
          </p:nvSpPr>
          <p:spPr bwMode="auto">
            <a:xfrm>
              <a:off x="6173015" y="6628546"/>
              <a:ext cx="94769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Wheat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ounded Rectangle 13"/>
            <p:cNvSpPr>
              <a:spLocks noChangeArrowheads="1"/>
            </p:cNvSpPr>
            <p:nvPr/>
          </p:nvSpPr>
          <p:spPr bwMode="auto">
            <a:xfrm>
              <a:off x="5955709" y="6250068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" name="Rounded Rectangle 14"/>
            <p:cNvSpPr>
              <a:spLocks noChangeArrowheads="1"/>
            </p:cNvSpPr>
            <p:nvPr/>
          </p:nvSpPr>
          <p:spPr bwMode="auto">
            <a:xfrm>
              <a:off x="6565309" y="6250068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Rounded Rectangle 15"/>
            <p:cNvSpPr>
              <a:spLocks noChangeArrowheads="1"/>
            </p:cNvSpPr>
            <p:nvPr/>
          </p:nvSpPr>
          <p:spPr bwMode="auto">
            <a:xfrm>
              <a:off x="7174909" y="6250068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7" name="Rounded Rectangle 16"/>
            <p:cNvSpPr>
              <a:spLocks noChangeArrowheads="1"/>
            </p:cNvSpPr>
            <p:nvPr/>
          </p:nvSpPr>
          <p:spPr bwMode="auto">
            <a:xfrm>
              <a:off x="7784509" y="6250068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8" name="Rounded Rectangle 17"/>
            <p:cNvSpPr>
              <a:spLocks noChangeArrowheads="1"/>
            </p:cNvSpPr>
            <p:nvPr/>
          </p:nvSpPr>
          <p:spPr bwMode="auto">
            <a:xfrm>
              <a:off x="5346109" y="6069093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Rounded Rectangle 18"/>
            <p:cNvSpPr>
              <a:spLocks noChangeArrowheads="1"/>
            </p:cNvSpPr>
            <p:nvPr/>
          </p:nvSpPr>
          <p:spPr bwMode="auto">
            <a:xfrm>
              <a:off x="5955709" y="6069093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0" name="Rounded Rectangle 19"/>
            <p:cNvSpPr>
              <a:spLocks noChangeArrowheads="1"/>
            </p:cNvSpPr>
            <p:nvPr/>
          </p:nvSpPr>
          <p:spPr bwMode="auto">
            <a:xfrm>
              <a:off x="6565309" y="6069093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1" name="Rounded Rectangle 20"/>
            <p:cNvSpPr>
              <a:spLocks noChangeArrowheads="1"/>
            </p:cNvSpPr>
            <p:nvPr/>
          </p:nvSpPr>
          <p:spPr bwMode="auto">
            <a:xfrm>
              <a:off x="7174909" y="6069093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Rounded Rectangle 21"/>
            <p:cNvSpPr>
              <a:spLocks noChangeArrowheads="1"/>
            </p:cNvSpPr>
            <p:nvPr/>
          </p:nvSpPr>
          <p:spPr bwMode="auto">
            <a:xfrm>
              <a:off x="7784509" y="6069093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3" name="Rounded Rectangle 22"/>
            <p:cNvSpPr>
              <a:spLocks noChangeArrowheads="1"/>
            </p:cNvSpPr>
            <p:nvPr/>
          </p:nvSpPr>
          <p:spPr bwMode="auto">
            <a:xfrm>
              <a:off x="5346109" y="5888118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4" name="Rounded Rectangle 23"/>
            <p:cNvSpPr>
              <a:spLocks noChangeArrowheads="1"/>
            </p:cNvSpPr>
            <p:nvPr/>
          </p:nvSpPr>
          <p:spPr bwMode="auto">
            <a:xfrm>
              <a:off x="5955709" y="5888118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5" name="Rounded Rectangle 24"/>
            <p:cNvSpPr>
              <a:spLocks noChangeArrowheads="1"/>
            </p:cNvSpPr>
            <p:nvPr/>
          </p:nvSpPr>
          <p:spPr bwMode="auto">
            <a:xfrm>
              <a:off x="6565309" y="5888118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6" name="Rounded Rectangle 25"/>
            <p:cNvSpPr>
              <a:spLocks noChangeArrowheads="1"/>
            </p:cNvSpPr>
            <p:nvPr/>
          </p:nvSpPr>
          <p:spPr bwMode="auto">
            <a:xfrm>
              <a:off x="7174909" y="5888118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7" name="Rounded Rectangle 26"/>
            <p:cNvSpPr>
              <a:spLocks noChangeArrowheads="1"/>
            </p:cNvSpPr>
            <p:nvPr/>
          </p:nvSpPr>
          <p:spPr bwMode="auto">
            <a:xfrm>
              <a:off x="7784509" y="5888118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8" name="Rounded Rectangle 27"/>
            <p:cNvSpPr>
              <a:spLocks noChangeArrowheads="1"/>
            </p:cNvSpPr>
            <p:nvPr/>
          </p:nvSpPr>
          <p:spPr bwMode="auto">
            <a:xfrm>
              <a:off x="5346109" y="5707143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9" name="Rounded Rectangle 28"/>
            <p:cNvSpPr>
              <a:spLocks noChangeArrowheads="1"/>
            </p:cNvSpPr>
            <p:nvPr/>
          </p:nvSpPr>
          <p:spPr bwMode="auto">
            <a:xfrm>
              <a:off x="5955709" y="5707143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0" name="Rounded Rectangle 29"/>
            <p:cNvSpPr>
              <a:spLocks noChangeArrowheads="1"/>
            </p:cNvSpPr>
            <p:nvPr/>
          </p:nvSpPr>
          <p:spPr bwMode="auto">
            <a:xfrm>
              <a:off x="6565309" y="5707143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1" name="Rounded Rectangle 30"/>
            <p:cNvSpPr>
              <a:spLocks noChangeArrowheads="1"/>
            </p:cNvSpPr>
            <p:nvPr/>
          </p:nvSpPr>
          <p:spPr bwMode="auto">
            <a:xfrm>
              <a:off x="7174909" y="5707143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2" name="Rounded Rectangle 31"/>
            <p:cNvSpPr>
              <a:spLocks noChangeArrowheads="1"/>
            </p:cNvSpPr>
            <p:nvPr/>
          </p:nvSpPr>
          <p:spPr bwMode="auto">
            <a:xfrm>
              <a:off x="7784509" y="5707143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" name="Rounded Rectangle 32"/>
            <p:cNvSpPr>
              <a:spLocks noChangeArrowheads="1"/>
            </p:cNvSpPr>
            <p:nvPr/>
          </p:nvSpPr>
          <p:spPr bwMode="auto">
            <a:xfrm>
              <a:off x="5346109" y="5526168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4" name="Rounded Rectangle 33"/>
            <p:cNvSpPr>
              <a:spLocks noChangeArrowheads="1"/>
            </p:cNvSpPr>
            <p:nvPr/>
          </p:nvSpPr>
          <p:spPr bwMode="auto">
            <a:xfrm>
              <a:off x="5955709" y="5526168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5" name="Rounded Rectangle 34"/>
            <p:cNvSpPr>
              <a:spLocks noChangeArrowheads="1"/>
            </p:cNvSpPr>
            <p:nvPr/>
          </p:nvSpPr>
          <p:spPr bwMode="auto">
            <a:xfrm>
              <a:off x="6565309" y="5526168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" name="Rounded Rectangle 35"/>
            <p:cNvSpPr>
              <a:spLocks noChangeArrowheads="1"/>
            </p:cNvSpPr>
            <p:nvPr/>
          </p:nvSpPr>
          <p:spPr bwMode="auto">
            <a:xfrm>
              <a:off x="7174909" y="5526168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7" name="Rounded Rectangle 36"/>
            <p:cNvSpPr>
              <a:spLocks noChangeArrowheads="1"/>
            </p:cNvSpPr>
            <p:nvPr/>
          </p:nvSpPr>
          <p:spPr bwMode="auto">
            <a:xfrm>
              <a:off x="7784509" y="5526168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8" name="Rounded Rectangle 37"/>
            <p:cNvSpPr>
              <a:spLocks noChangeArrowheads="1"/>
            </p:cNvSpPr>
            <p:nvPr/>
          </p:nvSpPr>
          <p:spPr bwMode="auto">
            <a:xfrm>
              <a:off x="5346109" y="5345193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9" name="Rounded Rectangle 38"/>
            <p:cNvSpPr>
              <a:spLocks noChangeArrowheads="1"/>
            </p:cNvSpPr>
            <p:nvPr/>
          </p:nvSpPr>
          <p:spPr bwMode="auto">
            <a:xfrm>
              <a:off x="5955709" y="5345193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0" name="Rounded Rectangle 39"/>
            <p:cNvSpPr>
              <a:spLocks noChangeArrowheads="1"/>
            </p:cNvSpPr>
            <p:nvPr/>
          </p:nvSpPr>
          <p:spPr bwMode="auto">
            <a:xfrm>
              <a:off x="6565309" y="5345193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1" name="Rounded Rectangle 40"/>
            <p:cNvSpPr>
              <a:spLocks noChangeArrowheads="1"/>
            </p:cNvSpPr>
            <p:nvPr/>
          </p:nvSpPr>
          <p:spPr bwMode="auto">
            <a:xfrm>
              <a:off x="7174909" y="5345193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2" name="Rounded Rectangle 41"/>
            <p:cNvSpPr>
              <a:spLocks noChangeArrowheads="1"/>
            </p:cNvSpPr>
            <p:nvPr/>
          </p:nvSpPr>
          <p:spPr bwMode="auto">
            <a:xfrm>
              <a:off x="7784509" y="5345193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3" name="Rounded Rectangle 42"/>
            <p:cNvSpPr>
              <a:spLocks noChangeArrowheads="1"/>
            </p:cNvSpPr>
            <p:nvPr/>
          </p:nvSpPr>
          <p:spPr bwMode="auto">
            <a:xfrm>
              <a:off x="5346109" y="5164218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4" name="Rounded Rectangle 43"/>
            <p:cNvSpPr>
              <a:spLocks noChangeArrowheads="1"/>
            </p:cNvSpPr>
            <p:nvPr/>
          </p:nvSpPr>
          <p:spPr bwMode="auto">
            <a:xfrm>
              <a:off x="5955709" y="5164218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5" name="Rounded Rectangle 44"/>
            <p:cNvSpPr>
              <a:spLocks noChangeArrowheads="1"/>
            </p:cNvSpPr>
            <p:nvPr/>
          </p:nvSpPr>
          <p:spPr bwMode="auto">
            <a:xfrm>
              <a:off x="6565309" y="5164218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6" name="Rounded Rectangle 45"/>
            <p:cNvSpPr>
              <a:spLocks noChangeArrowheads="1"/>
            </p:cNvSpPr>
            <p:nvPr/>
          </p:nvSpPr>
          <p:spPr bwMode="auto">
            <a:xfrm>
              <a:off x="7174909" y="5164218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7" name="Rounded Rectangle 46"/>
            <p:cNvSpPr>
              <a:spLocks noChangeArrowheads="1"/>
            </p:cNvSpPr>
            <p:nvPr/>
          </p:nvSpPr>
          <p:spPr bwMode="auto">
            <a:xfrm>
              <a:off x="7784509" y="5164218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8" name="Rounded Rectangle 47"/>
            <p:cNvSpPr>
              <a:spLocks noChangeArrowheads="1"/>
            </p:cNvSpPr>
            <p:nvPr/>
          </p:nvSpPr>
          <p:spPr bwMode="auto">
            <a:xfrm>
              <a:off x="5346109" y="4983243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9" name="Rounded Rectangle 48"/>
            <p:cNvSpPr>
              <a:spLocks noChangeArrowheads="1"/>
            </p:cNvSpPr>
            <p:nvPr/>
          </p:nvSpPr>
          <p:spPr bwMode="auto">
            <a:xfrm>
              <a:off x="5955709" y="4983243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50" name="Rounded Rectangle 49"/>
            <p:cNvSpPr>
              <a:spLocks noChangeArrowheads="1"/>
            </p:cNvSpPr>
            <p:nvPr/>
          </p:nvSpPr>
          <p:spPr bwMode="auto">
            <a:xfrm>
              <a:off x="6565309" y="4983243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51" name="Rounded Rectangle 50"/>
            <p:cNvSpPr>
              <a:spLocks noChangeArrowheads="1"/>
            </p:cNvSpPr>
            <p:nvPr/>
          </p:nvSpPr>
          <p:spPr bwMode="auto">
            <a:xfrm>
              <a:off x="7174909" y="4983243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52" name="Rounded Rectangle 51"/>
            <p:cNvSpPr>
              <a:spLocks noChangeArrowheads="1"/>
            </p:cNvSpPr>
            <p:nvPr/>
          </p:nvSpPr>
          <p:spPr bwMode="auto">
            <a:xfrm>
              <a:off x="7784509" y="4983243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53" name="Rounded Rectangle 52"/>
            <p:cNvSpPr>
              <a:spLocks noChangeArrowheads="1"/>
            </p:cNvSpPr>
            <p:nvPr/>
          </p:nvSpPr>
          <p:spPr bwMode="auto">
            <a:xfrm>
              <a:off x="5346109" y="4802268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54" name="Rounded Rectangle 53"/>
            <p:cNvSpPr>
              <a:spLocks noChangeArrowheads="1"/>
            </p:cNvSpPr>
            <p:nvPr/>
          </p:nvSpPr>
          <p:spPr bwMode="auto">
            <a:xfrm>
              <a:off x="5955709" y="4802268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55" name="Rounded Rectangle 54"/>
            <p:cNvSpPr>
              <a:spLocks noChangeArrowheads="1"/>
            </p:cNvSpPr>
            <p:nvPr/>
          </p:nvSpPr>
          <p:spPr bwMode="auto">
            <a:xfrm>
              <a:off x="6565309" y="4802268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56" name="Rounded Rectangle 55"/>
            <p:cNvSpPr>
              <a:spLocks noChangeArrowheads="1"/>
            </p:cNvSpPr>
            <p:nvPr/>
          </p:nvSpPr>
          <p:spPr bwMode="auto">
            <a:xfrm>
              <a:off x="7174909" y="4802268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57" name="Rounded Rectangle 56"/>
            <p:cNvSpPr>
              <a:spLocks noChangeArrowheads="1"/>
            </p:cNvSpPr>
            <p:nvPr/>
          </p:nvSpPr>
          <p:spPr bwMode="auto">
            <a:xfrm>
              <a:off x="7784509" y="4802268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58" name="Rounded Rectangle 57"/>
            <p:cNvSpPr>
              <a:spLocks noChangeArrowheads="1"/>
            </p:cNvSpPr>
            <p:nvPr/>
          </p:nvSpPr>
          <p:spPr bwMode="auto">
            <a:xfrm>
              <a:off x="5346109" y="4621293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59" name="Rounded Rectangle 58"/>
            <p:cNvSpPr>
              <a:spLocks noChangeArrowheads="1"/>
            </p:cNvSpPr>
            <p:nvPr/>
          </p:nvSpPr>
          <p:spPr bwMode="auto">
            <a:xfrm>
              <a:off x="5955709" y="4621293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60" name="Rounded Rectangle 59"/>
            <p:cNvSpPr>
              <a:spLocks noChangeArrowheads="1"/>
            </p:cNvSpPr>
            <p:nvPr/>
          </p:nvSpPr>
          <p:spPr bwMode="auto">
            <a:xfrm>
              <a:off x="6565309" y="4621293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61" name="Rounded Rectangle 60"/>
            <p:cNvSpPr>
              <a:spLocks noChangeArrowheads="1"/>
            </p:cNvSpPr>
            <p:nvPr/>
          </p:nvSpPr>
          <p:spPr bwMode="auto">
            <a:xfrm>
              <a:off x="7174909" y="4621293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62" name="Rounded Rectangle 61"/>
            <p:cNvSpPr>
              <a:spLocks noChangeArrowheads="1"/>
            </p:cNvSpPr>
            <p:nvPr/>
          </p:nvSpPr>
          <p:spPr bwMode="auto">
            <a:xfrm>
              <a:off x="7784509" y="4621293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63" name="Rounded Rectangle 62"/>
            <p:cNvSpPr>
              <a:spLocks noChangeArrowheads="1"/>
            </p:cNvSpPr>
            <p:nvPr/>
          </p:nvSpPr>
          <p:spPr bwMode="auto">
            <a:xfrm>
              <a:off x="5346109" y="4440318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64" name="Rounded Rectangle 63"/>
            <p:cNvSpPr>
              <a:spLocks noChangeArrowheads="1"/>
            </p:cNvSpPr>
            <p:nvPr/>
          </p:nvSpPr>
          <p:spPr bwMode="auto">
            <a:xfrm>
              <a:off x="5955709" y="4440318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65" name="Rounded Rectangle 64"/>
            <p:cNvSpPr>
              <a:spLocks noChangeArrowheads="1"/>
            </p:cNvSpPr>
            <p:nvPr/>
          </p:nvSpPr>
          <p:spPr bwMode="auto">
            <a:xfrm>
              <a:off x="6565309" y="4440318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66" name="Rounded Rectangle 65"/>
            <p:cNvSpPr>
              <a:spLocks noChangeArrowheads="1"/>
            </p:cNvSpPr>
            <p:nvPr/>
          </p:nvSpPr>
          <p:spPr bwMode="auto">
            <a:xfrm>
              <a:off x="7174909" y="4440318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67" name="Rounded Rectangle 66"/>
            <p:cNvSpPr>
              <a:spLocks noChangeArrowheads="1"/>
            </p:cNvSpPr>
            <p:nvPr/>
          </p:nvSpPr>
          <p:spPr bwMode="auto">
            <a:xfrm>
              <a:off x="7784509" y="4440318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68" name="Rounded Rectangle 67"/>
            <p:cNvSpPr>
              <a:spLocks noChangeArrowheads="1"/>
            </p:cNvSpPr>
            <p:nvPr/>
          </p:nvSpPr>
          <p:spPr bwMode="auto">
            <a:xfrm>
              <a:off x="5346109" y="4259343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69" name="Rounded Rectangle 68"/>
            <p:cNvSpPr>
              <a:spLocks noChangeArrowheads="1"/>
            </p:cNvSpPr>
            <p:nvPr/>
          </p:nvSpPr>
          <p:spPr bwMode="auto">
            <a:xfrm>
              <a:off x="5955709" y="4259343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70" name="Rounded Rectangle 69"/>
            <p:cNvSpPr>
              <a:spLocks noChangeArrowheads="1"/>
            </p:cNvSpPr>
            <p:nvPr/>
          </p:nvSpPr>
          <p:spPr bwMode="auto">
            <a:xfrm>
              <a:off x="6565309" y="4259343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71" name="Rounded Rectangle 70"/>
            <p:cNvSpPr>
              <a:spLocks noChangeArrowheads="1"/>
            </p:cNvSpPr>
            <p:nvPr/>
          </p:nvSpPr>
          <p:spPr bwMode="auto">
            <a:xfrm>
              <a:off x="7174909" y="4259343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72" name="Rounded Rectangle 71"/>
            <p:cNvSpPr>
              <a:spLocks noChangeArrowheads="1"/>
            </p:cNvSpPr>
            <p:nvPr/>
          </p:nvSpPr>
          <p:spPr bwMode="auto">
            <a:xfrm>
              <a:off x="7784509" y="4259343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73" name="Rounded Rectangle 72"/>
            <p:cNvSpPr>
              <a:spLocks noChangeArrowheads="1"/>
            </p:cNvSpPr>
            <p:nvPr/>
          </p:nvSpPr>
          <p:spPr bwMode="auto">
            <a:xfrm>
              <a:off x="5346109" y="4078368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74" name="Rounded Rectangle 73"/>
            <p:cNvSpPr>
              <a:spLocks noChangeArrowheads="1"/>
            </p:cNvSpPr>
            <p:nvPr/>
          </p:nvSpPr>
          <p:spPr bwMode="auto">
            <a:xfrm>
              <a:off x="5955709" y="4078368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75" name="Rounded Rectangle 74"/>
            <p:cNvSpPr>
              <a:spLocks noChangeArrowheads="1"/>
            </p:cNvSpPr>
            <p:nvPr/>
          </p:nvSpPr>
          <p:spPr bwMode="auto">
            <a:xfrm>
              <a:off x="6565309" y="4078368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76" name="Rounded Rectangle 75"/>
            <p:cNvSpPr>
              <a:spLocks noChangeArrowheads="1"/>
            </p:cNvSpPr>
            <p:nvPr/>
          </p:nvSpPr>
          <p:spPr bwMode="auto">
            <a:xfrm>
              <a:off x="7174909" y="4078368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77" name="Rounded Rectangle 76"/>
            <p:cNvSpPr>
              <a:spLocks noChangeArrowheads="1"/>
            </p:cNvSpPr>
            <p:nvPr/>
          </p:nvSpPr>
          <p:spPr bwMode="auto">
            <a:xfrm>
              <a:off x="7784509" y="4078368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78" name="Rounded Rectangle 77"/>
            <p:cNvSpPr>
              <a:spLocks noChangeArrowheads="1"/>
            </p:cNvSpPr>
            <p:nvPr/>
          </p:nvSpPr>
          <p:spPr bwMode="auto">
            <a:xfrm>
              <a:off x="5346109" y="3897393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79" name="Rounded Rectangle 78"/>
            <p:cNvSpPr>
              <a:spLocks noChangeArrowheads="1"/>
            </p:cNvSpPr>
            <p:nvPr/>
          </p:nvSpPr>
          <p:spPr bwMode="auto">
            <a:xfrm>
              <a:off x="5955709" y="3897393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80" name="Rounded Rectangle 79"/>
            <p:cNvSpPr>
              <a:spLocks noChangeArrowheads="1"/>
            </p:cNvSpPr>
            <p:nvPr/>
          </p:nvSpPr>
          <p:spPr bwMode="auto">
            <a:xfrm>
              <a:off x="6565309" y="3897393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81" name="Rounded Rectangle 80"/>
            <p:cNvSpPr>
              <a:spLocks noChangeArrowheads="1"/>
            </p:cNvSpPr>
            <p:nvPr/>
          </p:nvSpPr>
          <p:spPr bwMode="auto">
            <a:xfrm>
              <a:off x="7174909" y="3897393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82" name="Rounded Rectangle 81"/>
            <p:cNvSpPr>
              <a:spLocks noChangeArrowheads="1"/>
            </p:cNvSpPr>
            <p:nvPr/>
          </p:nvSpPr>
          <p:spPr bwMode="auto">
            <a:xfrm>
              <a:off x="7784509" y="3897393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83" name="Rounded Rectangle 82"/>
            <p:cNvSpPr>
              <a:spLocks noChangeArrowheads="1"/>
            </p:cNvSpPr>
            <p:nvPr/>
          </p:nvSpPr>
          <p:spPr bwMode="auto">
            <a:xfrm>
              <a:off x="5346109" y="3716418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84" name="Rounded Rectangle 83"/>
            <p:cNvSpPr>
              <a:spLocks noChangeArrowheads="1"/>
            </p:cNvSpPr>
            <p:nvPr/>
          </p:nvSpPr>
          <p:spPr bwMode="auto">
            <a:xfrm>
              <a:off x="5955709" y="3716418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85" name="Rounded Rectangle 84"/>
            <p:cNvSpPr>
              <a:spLocks noChangeArrowheads="1"/>
            </p:cNvSpPr>
            <p:nvPr/>
          </p:nvSpPr>
          <p:spPr bwMode="auto">
            <a:xfrm>
              <a:off x="6565309" y="3716418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86" name="Rounded Rectangle 85"/>
            <p:cNvSpPr>
              <a:spLocks noChangeArrowheads="1"/>
            </p:cNvSpPr>
            <p:nvPr/>
          </p:nvSpPr>
          <p:spPr bwMode="auto">
            <a:xfrm>
              <a:off x="7174909" y="3716418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87" name="Rounded Rectangle 86"/>
            <p:cNvSpPr>
              <a:spLocks noChangeArrowheads="1"/>
            </p:cNvSpPr>
            <p:nvPr/>
          </p:nvSpPr>
          <p:spPr bwMode="auto">
            <a:xfrm>
              <a:off x="7784509" y="3716418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88" name="Rounded Rectangle 87"/>
            <p:cNvSpPr>
              <a:spLocks noChangeArrowheads="1"/>
            </p:cNvSpPr>
            <p:nvPr/>
          </p:nvSpPr>
          <p:spPr bwMode="auto">
            <a:xfrm>
              <a:off x="5346109" y="3535443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89" name="Rounded Rectangle 88"/>
            <p:cNvSpPr>
              <a:spLocks noChangeArrowheads="1"/>
            </p:cNvSpPr>
            <p:nvPr/>
          </p:nvSpPr>
          <p:spPr bwMode="auto">
            <a:xfrm>
              <a:off x="5955709" y="3535443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90" name="Rounded Rectangle 89"/>
            <p:cNvSpPr>
              <a:spLocks noChangeArrowheads="1"/>
            </p:cNvSpPr>
            <p:nvPr/>
          </p:nvSpPr>
          <p:spPr bwMode="auto">
            <a:xfrm>
              <a:off x="6565309" y="3535443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91" name="Rounded Rectangle 90"/>
            <p:cNvSpPr>
              <a:spLocks noChangeArrowheads="1"/>
            </p:cNvSpPr>
            <p:nvPr/>
          </p:nvSpPr>
          <p:spPr bwMode="auto">
            <a:xfrm>
              <a:off x="7174909" y="3535443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92" name="Rounded Rectangle 91"/>
            <p:cNvSpPr>
              <a:spLocks noChangeArrowheads="1"/>
            </p:cNvSpPr>
            <p:nvPr/>
          </p:nvSpPr>
          <p:spPr bwMode="auto">
            <a:xfrm>
              <a:off x="7784509" y="3535443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93" name="Rounded Rectangle 92"/>
            <p:cNvSpPr>
              <a:spLocks noChangeArrowheads="1"/>
            </p:cNvSpPr>
            <p:nvPr/>
          </p:nvSpPr>
          <p:spPr bwMode="auto">
            <a:xfrm>
              <a:off x="5346109" y="3354468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94" name="Rounded Rectangle 93"/>
            <p:cNvSpPr>
              <a:spLocks noChangeArrowheads="1"/>
            </p:cNvSpPr>
            <p:nvPr/>
          </p:nvSpPr>
          <p:spPr bwMode="auto">
            <a:xfrm>
              <a:off x="5955709" y="3354468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95" name="Rounded Rectangle 94"/>
            <p:cNvSpPr>
              <a:spLocks noChangeArrowheads="1"/>
            </p:cNvSpPr>
            <p:nvPr/>
          </p:nvSpPr>
          <p:spPr bwMode="auto">
            <a:xfrm>
              <a:off x="6565309" y="3354468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96" name="Rounded Rectangle 95"/>
            <p:cNvSpPr>
              <a:spLocks noChangeArrowheads="1"/>
            </p:cNvSpPr>
            <p:nvPr/>
          </p:nvSpPr>
          <p:spPr bwMode="auto">
            <a:xfrm>
              <a:off x="7174909" y="3354468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97" name="Rounded Rectangle 96"/>
            <p:cNvSpPr>
              <a:spLocks noChangeArrowheads="1"/>
            </p:cNvSpPr>
            <p:nvPr/>
          </p:nvSpPr>
          <p:spPr bwMode="auto">
            <a:xfrm>
              <a:off x="7784509" y="3354468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98" name="Rounded Rectangle 97"/>
            <p:cNvSpPr>
              <a:spLocks noChangeArrowheads="1"/>
            </p:cNvSpPr>
            <p:nvPr/>
          </p:nvSpPr>
          <p:spPr bwMode="auto">
            <a:xfrm>
              <a:off x="5346109" y="3173493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99" name="Rounded Rectangle 98"/>
            <p:cNvSpPr>
              <a:spLocks noChangeArrowheads="1"/>
            </p:cNvSpPr>
            <p:nvPr/>
          </p:nvSpPr>
          <p:spPr bwMode="auto">
            <a:xfrm>
              <a:off x="5955709" y="3173493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0" name="Rounded Rectangle 99"/>
            <p:cNvSpPr>
              <a:spLocks noChangeArrowheads="1"/>
            </p:cNvSpPr>
            <p:nvPr/>
          </p:nvSpPr>
          <p:spPr bwMode="auto">
            <a:xfrm>
              <a:off x="6565309" y="3173493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1" name="Rounded Rectangle 100"/>
            <p:cNvSpPr>
              <a:spLocks noChangeArrowheads="1"/>
            </p:cNvSpPr>
            <p:nvPr/>
          </p:nvSpPr>
          <p:spPr bwMode="auto">
            <a:xfrm>
              <a:off x="7174909" y="3173493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2" name="Rounded Rectangle 101"/>
            <p:cNvSpPr>
              <a:spLocks noChangeArrowheads="1"/>
            </p:cNvSpPr>
            <p:nvPr/>
          </p:nvSpPr>
          <p:spPr bwMode="auto">
            <a:xfrm>
              <a:off x="7784509" y="3173493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3" name="Rounded Rectangle 102"/>
            <p:cNvSpPr>
              <a:spLocks noChangeArrowheads="1"/>
            </p:cNvSpPr>
            <p:nvPr/>
          </p:nvSpPr>
          <p:spPr bwMode="auto">
            <a:xfrm>
              <a:off x="5346109" y="2992518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4" name="Rounded Rectangle 103"/>
            <p:cNvSpPr>
              <a:spLocks noChangeArrowheads="1"/>
            </p:cNvSpPr>
            <p:nvPr/>
          </p:nvSpPr>
          <p:spPr bwMode="auto">
            <a:xfrm>
              <a:off x="5955709" y="2992518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5" name="Rounded Rectangle 104"/>
            <p:cNvSpPr>
              <a:spLocks noChangeArrowheads="1"/>
            </p:cNvSpPr>
            <p:nvPr/>
          </p:nvSpPr>
          <p:spPr bwMode="auto">
            <a:xfrm>
              <a:off x="6565309" y="2992518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6" name="Rounded Rectangle 105"/>
            <p:cNvSpPr>
              <a:spLocks noChangeArrowheads="1"/>
            </p:cNvSpPr>
            <p:nvPr/>
          </p:nvSpPr>
          <p:spPr bwMode="auto">
            <a:xfrm>
              <a:off x="7174909" y="2992518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7" name="Rounded Rectangle 106"/>
            <p:cNvSpPr>
              <a:spLocks noChangeArrowheads="1"/>
            </p:cNvSpPr>
            <p:nvPr/>
          </p:nvSpPr>
          <p:spPr bwMode="auto">
            <a:xfrm>
              <a:off x="7784509" y="2992518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8" name="Rounded Rectangle 107"/>
            <p:cNvSpPr>
              <a:spLocks noChangeArrowheads="1"/>
            </p:cNvSpPr>
            <p:nvPr/>
          </p:nvSpPr>
          <p:spPr bwMode="auto">
            <a:xfrm>
              <a:off x="5346109" y="2811543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9" name="Rounded Rectangle 108"/>
            <p:cNvSpPr>
              <a:spLocks noChangeArrowheads="1"/>
            </p:cNvSpPr>
            <p:nvPr/>
          </p:nvSpPr>
          <p:spPr bwMode="auto">
            <a:xfrm>
              <a:off x="5955709" y="2811543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10" name="Rounded Rectangle 109"/>
            <p:cNvSpPr>
              <a:spLocks noChangeArrowheads="1"/>
            </p:cNvSpPr>
            <p:nvPr/>
          </p:nvSpPr>
          <p:spPr bwMode="auto">
            <a:xfrm>
              <a:off x="6565309" y="2811543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11" name="Rounded Rectangle 110"/>
            <p:cNvSpPr>
              <a:spLocks noChangeArrowheads="1"/>
            </p:cNvSpPr>
            <p:nvPr/>
          </p:nvSpPr>
          <p:spPr bwMode="auto">
            <a:xfrm>
              <a:off x="7174909" y="2811543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12" name="Rounded Rectangle 111"/>
            <p:cNvSpPr>
              <a:spLocks noChangeArrowheads="1"/>
            </p:cNvSpPr>
            <p:nvPr/>
          </p:nvSpPr>
          <p:spPr bwMode="auto">
            <a:xfrm>
              <a:off x="7784509" y="2811543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13" name="Rounded Rectangle 112"/>
            <p:cNvSpPr>
              <a:spLocks noChangeArrowheads="1"/>
            </p:cNvSpPr>
            <p:nvPr/>
          </p:nvSpPr>
          <p:spPr bwMode="auto">
            <a:xfrm>
              <a:off x="5346109" y="2630568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14" name="Rounded Rectangle 113"/>
            <p:cNvSpPr>
              <a:spLocks noChangeArrowheads="1"/>
            </p:cNvSpPr>
            <p:nvPr/>
          </p:nvSpPr>
          <p:spPr bwMode="auto">
            <a:xfrm>
              <a:off x="5955709" y="2630568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15" name="Rounded Rectangle 114"/>
            <p:cNvSpPr>
              <a:spLocks noChangeArrowheads="1"/>
            </p:cNvSpPr>
            <p:nvPr/>
          </p:nvSpPr>
          <p:spPr bwMode="auto">
            <a:xfrm>
              <a:off x="6565309" y="2630568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16" name="Rounded Rectangle 115"/>
            <p:cNvSpPr>
              <a:spLocks noChangeArrowheads="1"/>
            </p:cNvSpPr>
            <p:nvPr/>
          </p:nvSpPr>
          <p:spPr bwMode="auto">
            <a:xfrm>
              <a:off x="7174909" y="2630568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17" name="Rounded Rectangle 116"/>
            <p:cNvSpPr>
              <a:spLocks noChangeArrowheads="1"/>
            </p:cNvSpPr>
            <p:nvPr/>
          </p:nvSpPr>
          <p:spPr bwMode="auto">
            <a:xfrm>
              <a:off x="7784509" y="2630568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18" name="Rounded Rectangle 117"/>
            <p:cNvSpPr>
              <a:spLocks noChangeArrowheads="1"/>
            </p:cNvSpPr>
            <p:nvPr/>
          </p:nvSpPr>
          <p:spPr bwMode="auto">
            <a:xfrm>
              <a:off x="5346109" y="2449593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19" name="Rounded Rectangle 118"/>
            <p:cNvSpPr>
              <a:spLocks noChangeArrowheads="1"/>
            </p:cNvSpPr>
            <p:nvPr/>
          </p:nvSpPr>
          <p:spPr bwMode="auto">
            <a:xfrm>
              <a:off x="5955709" y="2449593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0" name="Rounded Rectangle 119"/>
            <p:cNvSpPr>
              <a:spLocks noChangeArrowheads="1"/>
            </p:cNvSpPr>
            <p:nvPr/>
          </p:nvSpPr>
          <p:spPr bwMode="auto">
            <a:xfrm>
              <a:off x="6565309" y="2449593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1" name="Rounded Rectangle 120"/>
            <p:cNvSpPr>
              <a:spLocks noChangeArrowheads="1"/>
            </p:cNvSpPr>
            <p:nvPr/>
          </p:nvSpPr>
          <p:spPr bwMode="auto">
            <a:xfrm>
              <a:off x="7174909" y="2449593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2" name="Rounded Rectangle 121"/>
            <p:cNvSpPr>
              <a:spLocks noChangeArrowheads="1"/>
            </p:cNvSpPr>
            <p:nvPr/>
          </p:nvSpPr>
          <p:spPr bwMode="auto">
            <a:xfrm>
              <a:off x="7784509" y="2449593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" name="Rounded Rectangle 122"/>
            <p:cNvSpPr>
              <a:spLocks noChangeArrowheads="1"/>
            </p:cNvSpPr>
            <p:nvPr/>
          </p:nvSpPr>
          <p:spPr bwMode="auto">
            <a:xfrm>
              <a:off x="5346109" y="2268618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4" name="Rounded Rectangle 123"/>
            <p:cNvSpPr>
              <a:spLocks noChangeArrowheads="1"/>
            </p:cNvSpPr>
            <p:nvPr/>
          </p:nvSpPr>
          <p:spPr bwMode="auto">
            <a:xfrm>
              <a:off x="5955709" y="2268618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5" name="Rounded Rectangle 124"/>
            <p:cNvSpPr>
              <a:spLocks noChangeArrowheads="1"/>
            </p:cNvSpPr>
            <p:nvPr/>
          </p:nvSpPr>
          <p:spPr bwMode="auto">
            <a:xfrm>
              <a:off x="6565309" y="2268618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6" name="Rounded Rectangle 125"/>
            <p:cNvSpPr>
              <a:spLocks noChangeArrowheads="1"/>
            </p:cNvSpPr>
            <p:nvPr/>
          </p:nvSpPr>
          <p:spPr bwMode="auto">
            <a:xfrm>
              <a:off x="7174909" y="2268618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7" name="Rounded Rectangle 126"/>
            <p:cNvSpPr>
              <a:spLocks noChangeArrowheads="1"/>
            </p:cNvSpPr>
            <p:nvPr/>
          </p:nvSpPr>
          <p:spPr bwMode="auto">
            <a:xfrm>
              <a:off x="7784509" y="2268618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8" name="Rounded Rectangle 127"/>
            <p:cNvSpPr>
              <a:spLocks noChangeArrowheads="1"/>
            </p:cNvSpPr>
            <p:nvPr/>
          </p:nvSpPr>
          <p:spPr bwMode="auto">
            <a:xfrm>
              <a:off x="5346109" y="2087643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9" name="Rounded Rectangle 128"/>
            <p:cNvSpPr>
              <a:spLocks noChangeArrowheads="1"/>
            </p:cNvSpPr>
            <p:nvPr/>
          </p:nvSpPr>
          <p:spPr bwMode="auto">
            <a:xfrm>
              <a:off x="5955709" y="2087643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30" name="Rounded Rectangle 129"/>
            <p:cNvSpPr>
              <a:spLocks noChangeArrowheads="1"/>
            </p:cNvSpPr>
            <p:nvPr/>
          </p:nvSpPr>
          <p:spPr bwMode="auto">
            <a:xfrm>
              <a:off x="6565309" y="2087643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31" name="Rounded Rectangle 130"/>
            <p:cNvSpPr>
              <a:spLocks noChangeArrowheads="1"/>
            </p:cNvSpPr>
            <p:nvPr/>
          </p:nvSpPr>
          <p:spPr bwMode="auto">
            <a:xfrm>
              <a:off x="7174909" y="2087643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32" name="Rounded Rectangle 131"/>
            <p:cNvSpPr>
              <a:spLocks noChangeArrowheads="1"/>
            </p:cNvSpPr>
            <p:nvPr/>
          </p:nvSpPr>
          <p:spPr bwMode="auto">
            <a:xfrm>
              <a:off x="7784509" y="2087643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33" name="Rounded Rectangle 132"/>
            <p:cNvSpPr>
              <a:spLocks noChangeArrowheads="1"/>
            </p:cNvSpPr>
            <p:nvPr/>
          </p:nvSpPr>
          <p:spPr bwMode="auto">
            <a:xfrm>
              <a:off x="5346109" y="1906668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34" name="Rounded Rectangle 133"/>
            <p:cNvSpPr>
              <a:spLocks noChangeArrowheads="1"/>
            </p:cNvSpPr>
            <p:nvPr/>
          </p:nvSpPr>
          <p:spPr bwMode="auto">
            <a:xfrm>
              <a:off x="5955709" y="1906668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35" name="Rounded Rectangle 134"/>
            <p:cNvSpPr>
              <a:spLocks noChangeArrowheads="1"/>
            </p:cNvSpPr>
            <p:nvPr/>
          </p:nvSpPr>
          <p:spPr bwMode="auto">
            <a:xfrm>
              <a:off x="6565309" y="1906668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36" name="Rounded Rectangle 135"/>
            <p:cNvSpPr>
              <a:spLocks noChangeArrowheads="1"/>
            </p:cNvSpPr>
            <p:nvPr/>
          </p:nvSpPr>
          <p:spPr bwMode="auto">
            <a:xfrm>
              <a:off x="7174909" y="1906668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37" name="Rounded Rectangle 136"/>
            <p:cNvSpPr>
              <a:spLocks noChangeArrowheads="1"/>
            </p:cNvSpPr>
            <p:nvPr/>
          </p:nvSpPr>
          <p:spPr bwMode="auto">
            <a:xfrm>
              <a:off x="7784509" y="1906668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38" name="Rounded Rectangle 137"/>
            <p:cNvSpPr>
              <a:spLocks noChangeArrowheads="1"/>
            </p:cNvSpPr>
            <p:nvPr/>
          </p:nvSpPr>
          <p:spPr bwMode="auto">
            <a:xfrm>
              <a:off x="5346109" y="1725693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39" name="Rounded Rectangle 138"/>
            <p:cNvSpPr>
              <a:spLocks noChangeArrowheads="1"/>
            </p:cNvSpPr>
            <p:nvPr/>
          </p:nvSpPr>
          <p:spPr bwMode="auto">
            <a:xfrm>
              <a:off x="5955709" y="1725693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40" name="Rounded Rectangle 139"/>
            <p:cNvSpPr>
              <a:spLocks noChangeArrowheads="1"/>
            </p:cNvSpPr>
            <p:nvPr/>
          </p:nvSpPr>
          <p:spPr bwMode="auto">
            <a:xfrm>
              <a:off x="6565309" y="1725693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41" name="Rounded Rectangle 140"/>
            <p:cNvSpPr>
              <a:spLocks noChangeArrowheads="1"/>
            </p:cNvSpPr>
            <p:nvPr/>
          </p:nvSpPr>
          <p:spPr bwMode="auto">
            <a:xfrm>
              <a:off x="7174909" y="1725693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42" name="Rounded Rectangle 141"/>
            <p:cNvSpPr>
              <a:spLocks noChangeArrowheads="1"/>
            </p:cNvSpPr>
            <p:nvPr/>
          </p:nvSpPr>
          <p:spPr bwMode="auto">
            <a:xfrm>
              <a:off x="7784509" y="1725693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43" name="Rounded Rectangle 142"/>
            <p:cNvSpPr>
              <a:spLocks noChangeArrowheads="1"/>
            </p:cNvSpPr>
            <p:nvPr/>
          </p:nvSpPr>
          <p:spPr bwMode="auto">
            <a:xfrm>
              <a:off x="5346109" y="1544718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44" name="Rounded Rectangle 143"/>
            <p:cNvSpPr>
              <a:spLocks noChangeArrowheads="1"/>
            </p:cNvSpPr>
            <p:nvPr/>
          </p:nvSpPr>
          <p:spPr bwMode="auto">
            <a:xfrm>
              <a:off x="5955709" y="1544718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45" name="Rounded Rectangle 144"/>
            <p:cNvSpPr>
              <a:spLocks noChangeArrowheads="1"/>
            </p:cNvSpPr>
            <p:nvPr/>
          </p:nvSpPr>
          <p:spPr bwMode="auto">
            <a:xfrm>
              <a:off x="6565309" y="1544718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46" name="Rounded Rectangle 145"/>
            <p:cNvSpPr>
              <a:spLocks noChangeArrowheads="1"/>
            </p:cNvSpPr>
            <p:nvPr/>
          </p:nvSpPr>
          <p:spPr bwMode="auto">
            <a:xfrm>
              <a:off x="7174909" y="1544718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47" name="Rounded Rectangle 146"/>
            <p:cNvSpPr>
              <a:spLocks noChangeArrowheads="1"/>
            </p:cNvSpPr>
            <p:nvPr/>
          </p:nvSpPr>
          <p:spPr bwMode="auto">
            <a:xfrm>
              <a:off x="7784509" y="1544718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48" name="Rounded Rectangle 147"/>
            <p:cNvSpPr>
              <a:spLocks noChangeArrowheads="1"/>
            </p:cNvSpPr>
            <p:nvPr/>
          </p:nvSpPr>
          <p:spPr bwMode="auto">
            <a:xfrm>
              <a:off x="5346109" y="1363743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49" name="Rounded Rectangle 148"/>
            <p:cNvSpPr>
              <a:spLocks noChangeArrowheads="1"/>
            </p:cNvSpPr>
            <p:nvPr/>
          </p:nvSpPr>
          <p:spPr bwMode="auto">
            <a:xfrm>
              <a:off x="5955709" y="1363743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0" name="Rounded Rectangle 149"/>
            <p:cNvSpPr>
              <a:spLocks noChangeArrowheads="1"/>
            </p:cNvSpPr>
            <p:nvPr/>
          </p:nvSpPr>
          <p:spPr bwMode="auto">
            <a:xfrm>
              <a:off x="6565309" y="1363743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1" name="Rounded Rectangle 150"/>
            <p:cNvSpPr>
              <a:spLocks noChangeArrowheads="1"/>
            </p:cNvSpPr>
            <p:nvPr/>
          </p:nvSpPr>
          <p:spPr bwMode="auto">
            <a:xfrm>
              <a:off x="7174909" y="1363743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2" name="Rounded Rectangle 151"/>
            <p:cNvSpPr>
              <a:spLocks noChangeArrowheads="1"/>
            </p:cNvSpPr>
            <p:nvPr/>
          </p:nvSpPr>
          <p:spPr bwMode="auto">
            <a:xfrm>
              <a:off x="7784509" y="1363743"/>
              <a:ext cx="204382" cy="38719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C0F1376-5FBB-1B4E-4E7E-B8379A0196A5}"/>
              </a:ext>
            </a:extLst>
          </p:cNvPr>
          <p:cNvSpPr txBox="1">
            <a:spLocks/>
          </p:cNvSpPr>
          <p:nvPr/>
        </p:nvSpPr>
        <p:spPr>
          <a:xfrm>
            <a:off x="2152650" y="143756"/>
            <a:ext cx="7886700" cy="44274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Challenge of the Wheat Genome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4926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7" grpId="0" animBg="1"/>
      <p:bldP spid="307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272A2F27-7629-DD46-A84A-EE34CC05F0EC}"/>
              </a:ext>
            </a:extLst>
          </p:cNvPr>
          <p:cNvGraphicFramePr>
            <a:graphicFrameLocks noGrp="1"/>
          </p:cNvGraphicFramePr>
          <p:nvPr/>
        </p:nvGraphicFramePr>
        <p:xfrm>
          <a:off x="2367597" y="758534"/>
          <a:ext cx="7456806" cy="3675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7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1788">
                  <a:extLst>
                    <a:ext uri="{9D8B030D-6E8A-4147-A177-3AD203B41FA5}">
                      <a16:colId xmlns:a16="http://schemas.microsoft.com/office/drawing/2014/main" val="3111931320"/>
                    </a:ext>
                  </a:extLst>
                </a:gridCol>
                <a:gridCol w="2943225">
                  <a:extLst>
                    <a:ext uri="{9D8B030D-6E8A-4147-A177-3AD203B41FA5}">
                      <a16:colId xmlns:a16="http://schemas.microsoft.com/office/drawing/2014/main" val="350207289"/>
                    </a:ext>
                  </a:extLst>
                </a:gridCol>
              </a:tblGrid>
              <a:tr h="508136"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RefSeqv1.0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RefSeqv2.1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0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Release date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IWGSC, 2018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Zhu et al., 2021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511776469"/>
                  </a:ext>
                </a:extLst>
              </a:tr>
              <a:tr h="3490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# contigs/ chromosomes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”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chromosomes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”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+ Un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”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chromosomes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”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+ Un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045663292"/>
                  </a:ext>
                </a:extLst>
              </a:tr>
              <a:tr h="349007"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scaffold size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Pseudo chromosomes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Pseudo chromosomes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573001501"/>
                  </a:ext>
                </a:extLst>
              </a:tr>
              <a:tr h="3490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Assembly Size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14.547 Gb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14.576 Gb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652869836"/>
                  </a:ext>
                </a:extLst>
              </a:tr>
              <a:tr h="3942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Order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“True” physical order</a:t>
                      </a:r>
                      <a:endParaRPr lang="mr-IN" sz="1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Even “Truer” physical order!</a:t>
                      </a:r>
                      <a:endParaRPr lang="mr-IN" sz="18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2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Gene names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TraesCS2B01G000100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TraesCS4B01G000500LC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TraesCS1A03G0000400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TraesCS1A03G0000500LC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388862436"/>
                  </a:ext>
                </a:extLst>
              </a:tr>
            </a:tbl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C7DBE834-7F06-7337-854B-B001A2D241A1}"/>
              </a:ext>
            </a:extLst>
          </p:cNvPr>
          <p:cNvSpPr txBox="1">
            <a:spLocks/>
          </p:cNvSpPr>
          <p:nvPr/>
        </p:nvSpPr>
        <p:spPr>
          <a:xfrm>
            <a:off x="3164681" y="143756"/>
            <a:ext cx="5862638" cy="4427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 err="1"/>
              <a:t>RefSeq</a:t>
            </a:r>
            <a:r>
              <a:rPr lang="en-US" sz="2800" dirty="0"/>
              <a:t>: v1 vs v2.1 annotations</a:t>
            </a:r>
          </a:p>
        </p:txBody>
      </p: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6AD36CBB-9582-001C-ABD7-4647A00D68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83" y="5130692"/>
            <a:ext cx="1672003" cy="15362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79C919-96E3-EB46-DE3C-3872A6859388}"/>
              </a:ext>
            </a:extLst>
          </p:cNvPr>
          <p:cNvSpPr txBox="1"/>
          <p:nvPr/>
        </p:nvSpPr>
        <p:spPr>
          <a:xfrm>
            <a:off x="4952166" y="6106964"/>
            <a:ext cx="44733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Traes</a:t>
            </a:r>
            <a:r>
              <a:rPr lang="it-IT" sz="2800" kern="12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CS</a:t>
            </a:r>
            <a:r>
              <a:rPr lang="it-IT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2B</a:t>
            </a:r>
            <a:r>
              <a:rPr lang="it-IT" sz="2800" kern="120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03</a:t>
            </a:r>
            <a:r>
              <a:rPr lang="it-IT" sz="280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</a:t>
            </a:r>
            <a:r>
              <a:rPr lang="it-IT" sz="2800" kern="12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0010800</a:t>
            </a:r>
            <a:endParaRPr lang="en-GB" sz="2800" dirty="0">
              <a:solidFill>
                <a:srgbClr val="7030A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C95AAF-4303-3864-2B99-50D00A504DEB}"/>
              </a:ext>
            </a:extLst>
          </p:cNvPr>
          <p:cNvSpPr txBox="1"/>
          <p:nvPr/>
        </p:nvSpPr>
        <p:spPr>
          <a:xfrm>
            <a:off x="4952166" y="4624518"/>
            <a:ext cx="38906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Traes</a:t>
            </a:r>
            <a:r>
              <a:rPr lang="it-IT" sz="2800" kern="12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CS</a:t>
            </a:r>
            <a:r>
              <a:rPr lang="it-IT" sz="2800" kern="1200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2B</a:t>
            </a:r>
            <a:r>
              <a:rPr lang="it-IT" sz="2800" kern="120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01</a:t>
            </a:r>
            <a:r>
              <a:rPr lang="it-IT" sz="280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</a:t>
            </a:r>
            <a:r>
              <a:rPr lang="it-IT" sz="2800" kern="12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000100</a:t>
            </a:r>
            <a:endParaRPr lang="en-GB" sz="2800" dirty="0">
              <a:solidFill>
                <a:srgbClr val="00B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40531-953C-ACD8-E4CA-2DEA4CA1B56D}"/>
              </a:ext>
            </a:extLst>
          </p:cNvPr>
          <p:cNvSpPr txBox="1"/>
          <p:nvPr/>
        </p:nvSpPr>
        <p:spPr>
          <a:xfrm>
            <a:off x="4952166" y="5365741"/>
            <a:ext cx="38906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Traes</a:t>
            </a:r>
            <a:r>
              <a:rPr lang="it-IT" sz="2800" kern="12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CS</a:t>
            </a:r>
            <a:r>
              <a:rPr lang="it-IT" sz="2800" kern="1200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2B</a:t>
            </a:r>
            <a:r>
              <a:rPr lang="it-IT" sz="2800" kern="120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02</a:t>
            </a:r>
            <a:r>
              <a:rPr lang="it-IT" sz="280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</a:t>
            </a:r>
            <a:r>
              <a:rPr lang="it-IT" sz="2800" kern="12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000100</a:t>
            </a:r>
            <a:endParaRPr lang="en-GB" sz="2800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462582-958C-1317-70B8-4A32F6D255FA}"/>
              </a:ext>
            </a:extLst>
          </p:cNvPr>
          <p:cNvSpPr txBox="1"/>
          <p:nvPr/>
        </p:nvSpPr>
        <p:spPr>
          <a:xfrm>
            <a:off x="2083455" y="4655295"/>
            <a:ext cx="2517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RefSeq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v1.0</a:t>
            </a:r>
            <a:endParaRPr lang="it-IT" sz="2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9299DF-E64A-5C1F-257F-F849614EBDC3}"/>
              </a:ext>
            </a:extLst>
          </p:cNvPr>
          <p:cNvSpPr txBox="1"/>
          <p:nvPr/>
        </p:nvSpPr>
        <p:spPr>
          <a:xfrm>
            <a:off x="2083455" y="5396517"/>
            <a:ext cx="2517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RefSeq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v1.1</a:t>
            </a:r>
            <a:endParaRPr lang="it-IT" sz="2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732309-18CB-FFDC-3773-E20DE5860893}"/>
              </a:ext>
            </a:extLst>
          </p:cNvPr>
          <p:cNvSpPr txBox="1"/>
          <p:nvPr/>
        </p:nvSpPr>
        <p:spPr>
          <a:xfrm>
            <a:off x="2083454" y="6137739"/>
            <a:ext cx="2517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RefSeq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v2.1</a:t>
            </a:r>
            <a:endParaRPr lang="it-IT" sz="2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1625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0325709-A6D6-9D46-8F09-A0AAB3185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576" y="347198"/>
            <a:ext cx="7886700" cy="549273"/>
          </a:xfrm>
        </p:spPr>
        <p:txBody>
          <a:bodyPr>
            <a:normAutofit/>
          </a:bodyPr>
          <a:lstStyle/>
          <a:p>
            <a:r>
              <a:rPr lang="en-US" sz="2800" dirty="0"/>
              <a:t>Summary Hexaploid Wheat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841940A-E3CC-3A46-AEC1-5E07D8D58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576" y="1825625"/>
            <a:ext cx="10757648" cy="4054312"/>
          </a:xfrm>
        </p:spPr>
        <p:txBody>
          <a:bodyPr>
            <a:normAutofit/>
          </a:bodyPr>
          <a:lstStyle/>
          <a:p>
            <a:r>
              <a:rPr lang="en-GB" sz="2400" dirty="0"/>
              <a:t>History of hexaploid wheat genome is complex! 5 different sets of gene nomenclature.</a:t>
            </a:r>
          </a:p>
          <a:p>
            <a:endParaRPr lang="en-GB" sz="2400" dirty="0"/>
          </a:p>
          <a:p>
            <a:r>
              <a:rPr lang="en-GB" sz="2400" dirty="0" err="1"/>
              <a:t>RefSeq</a:t>
            </a:r>
            <a:r>
              <a:rPr lang="en-GB" sz="2400" dirty="0"/>
              <a:t> is the gold standard!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Three sets of gene models are available for </a:t>
            </a:r>
            <a:r>
              <a:rPr lang="en-GB" sz="2400" dirty="0" err="1"/>
              <a:t>RefSeq</a:t>
            </a:r>
            <a:r>
              <a:rPr lang="en-GB" sz="2400" dirty="0"/>
              <a:t>; most systems now use v1.1 (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02</a:t>
            </a:r>
            <a:r>
              <a:rPr lang="en-GB" sz="2400" dirty="0"/>
              <a:t>G), but some still use v1.0 (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01</a:t>
            </a:r>
            <a:r>
              <a:rPr lang="en-GB" sz="2400" dirty="0"/>
              <a:t>G); v2.1 is here/coming (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03</a:t>
            </a:r>
            <a:r>
              <a:rPr lang="en-GB" sz="2400" dirty="0"/>
              <a:t>G)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7C370C2-5F82-CD2F-81FD-D867E3830A0E}"/>
              </a:ext>
            </a:extLst>
          </p:cNvPr>
          <p:cNvSpPr/>
          <p:nvPr/>
        </p:nvSpPr>
        <p:spPr>
          <a:xfrm>
            <a:off x="591671" y="2581835"/>
            <a:ext cx="11170023" cy="946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38E943-DB0F-97E3-52E5-26E183DB47CD}"/>
              </a:ext>
            </a:extLst>
          </p:cNvPr>
          <p:cNvSpPr/>
          <p:nvPr/>
        </p:nvSpPr>
        <p:spPr>
          <a:xfrm>
            <a:off x="663388" y="3594497"/>
            <a:ext cx="11170023" cy="1248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10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0325709-A6D6-9D46-8F09-A0AAB3185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576" y="347198"/>
            <a:ext cx="7886700" cy="549273"/>
          </a:xfrm>
        </p:spPr>
        <p:txBody>
          <a:bodyPr>
            <a:normAutofit/>
          </a:bodyPr>
          <a:lstStyle/>
          <a:p>
            <a:r>
              <a:rPr lang="en-US" sz="2800" dirty="0"/>
              <a:t>Converting IDs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841940A-E3CC-3A46-AEC1-5E07D8D58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2571" y="353664"/>
            <a:ext cx="5226424" cy="5492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hlinkClick r:id="rId2"/>
              </a:rPr>
              <a:t>http://wheat.cau.edu.cn/resources/</a:t>
            </a:r>
            <a:r>
              <a:rPr lang="en-GB" sz="2400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B510ED-F935-F57C-09F3-1807F8C27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9403"/>
            <a:ext cx="9516803" cy="5734850"/>
          </a:xfrm>
          <a:prstGeom prst="rect">
            <a:avLst/>
          </a:prstGeom>
        </p:spPr>
      </p:pic>
      <p:pic>
        <p:nvPicPr>
          <p:cNvPr id="1026" name="Picture 2" descr="头像">
            <a:extLst>
              <a:ext uri="{FF2B5EF4-FFF2-40B4-BE49-F238E27FC236}">
                <a16:creationId xmlns:a16="http://schemas.microsoft.com/office/drawing/2014/main" id="{2F1F12EB-40EF-1F9C-F96A-FF6338D94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8995" y="902937"/>
            <a:ext cx="2177369" cy="292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F57C3A9-326E-5BE2-BD62-A9554D878B6A}"/>
              </a:ext>
            </a:extLst>
          </p:cNvPr>
          <p:cNvSpPr txBox="1"/>
          <p:nvPr/>
        </p:nvSpPr>
        <p:spPr>
          <a:xfrm>
            <a:off x="10102913" y="4003029"/>
            <a:ext cx="15249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 err="1">
                <a:effectLst/>
                <a:latin typeface="Arial" panose="020B0604020202020204" pitchFamily="34" charset="0"/>
              </a:rPr>
              <a:t>Weilong</a:t>
            </a:r>
            <a:r>
              <a:rPr lang="en-GB" b="0" i="0" dirty="0">
                <a:effectLst/>
                <a:latin typeface="Arial" panose="020B0604020202020204" pitchFamily="34" charset="0"/>
              </a:rPr>
              <a:t> Guo</a:t>
            </a:r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924F694-E461-F4A2-E6C5-8067EFEB89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3434" y="4529547"/>
            <a:ext cx="1903889" cy="63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2185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0325709-A6D6-9D46-8F09-A0AAB3185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576" y="347198"/>
            <a:ext cx="7886700" cy="549273"/>
          </a:xfrm>
        </p:spPr>
        <p:txBody>
          <a:bodyPr>
            <a:normAutofit/>
          </a:bodyPr>
          <a:lstStyle/>
          <a:p>
            <a:r>
              <a:rPr lang="en-US" sz="2800" dirty="0"/>
              <a:t>Converting IDs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841940A-E3CC-3A46-AEC1-5E07D8D58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2571" y="353664"/>
            <a:ext cx="5226424" cy="5492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hlinkClick r:id="rId2"/>
              </a:rPr>
              <a:t>http://wheat.cau.edu.cn/wGRN/</a:t>
            </a:r>
            <a:r>
              <a:rPr lang="en-GB" sz="2400" dirty="0"/>
              <a:t>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44C284-50BD-655C-F866-30B8758048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18" y="1160905"/>
            <a:ext cx="11564964" cy="32103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59311D-4EF1-1A4A-BA44-AA950577EF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518" y="4629246"/>
            <a:ext cx="11488753" cy="14861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F37303-D91F-BF78-5BAD-09ADF9836F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1013" y="3429000"/>
            <a:ext cx="2156016" cy="31585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10323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3DBA8-F793-4B73-C37E-A5DD7A1A8532}"/>
              </a:ext>
            </a:extLst>
          </p:cNvPr>
          <p:cNvSpPr txBox="1">
            <a:spLocks/>
          </p:cNvSpPr>
          <p:nvPr/>
        </p:nvSpPr>
        <p:spPr>
          <a:xfrm>
            <a:off x="2152650" y="143756"/>
            <a:ext cx="7886700" cy="44274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/>
              <a:t>Tetraploid wheat genome assemblies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210F0A6-DF65-A4D4-2F14-A8B43AF903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235560"/>
              </p:ext>
            </p:extLst>
          </p:nvPr>
        </p:nvGraphicFramePr>
        <p:xfrm>
          <a:off x="2367597" y="758534"/>
          <a:ext cx="7456806" cy="345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7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1788">
                  <a:extLst>
                    <a:ext uri="{9D8B030D-6E8A-4147-A177-3AD203B41FA5}">
                      <a16:colId xmlns:a16="http://schemas.microsoft.com/office/drawing/2014/main" val="3111931320"/>
                    </a:ext>
                  </a:extLst>
                </a:gridCol>
                <a:gridCol w="2943225">
                  <a:extLst>
                    <a:ext uri="{9D8B030D-6E8A-4147-A177-3AD203B41FA5}">
                      <a16:colId xmlns:a16="http://schemas.microsoft.com/office/drawing/2014/main" val="350207289"/>
                    </a:ext>
                  </a:extLst>
                </a:gridCol>
              </a:tblGrid>
              <a:tr h="508136"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Svevo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(Durum)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Zavitan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(Emmer)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0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Release date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Maccaferri et al., 2019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Avni et al., 2017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511776469"/>
                  </a:ext>
                </a:extLst>
              </a:tr>
              <a:tr h="3490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# contigs/ chromosomes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”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chromosomes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”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+ Un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”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chromosomes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”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+ Un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045663292"/>
                  </a:ext>
                </a:extLst>
              </a:tr>
              <a:tr h="349007"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scaffold size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Pseudo chromosomes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Pseudo chromosomes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573001501"/>
                  </a:ext>
                </a:extLst>
              </a:tr>
              <a:tr h="3490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Assembly Size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10.45 Gb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10.1 Gb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652869836"/>
                  </a:ext>
                </a:extLst>
              </a:tr>
              <a:tr h="3942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Order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“True” physical order</a:t>
                      </a:r>
                      <a:endParaRPr lang="mr-IN" sz="1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“True” physical order!</a:t>
                      </a:r>
                      <a:endParaRPr lang="mr-IN" sz="18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2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Gene names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TRITD3Bv1G000670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TRITD3Bv1G000680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TRIDC5AG069060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TRIDC5AG069070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3888624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3483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3DBA8-F793-4B73-C37E-A5DD7A1A8532}"/>
              </a:ext>
            </a:extLst>
          </p:cNvPr>
          <p:cNvSpPr txBox="1">
            <a:spLocks/>
          </p:cNvSpPr>
          <p:nvPr/>
        </p:nvSpPr>
        <p:spPr>
          <a:xfrm>
            <a:off x="2152650" y="143756"/>
            <a:ext cx="7886700" cy="44274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/>
              <a:t>Tetraploid wheat genome assemblies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210F0A6-DF65-A4D4-2F14-A8B43AF903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583975"/>
              </p:ext>
            </p:extLst>
          </p:nvPr>
        </p:nvGraphicFramePr>
        <p:xfrm>
          <a:off x="2367597" y="758534"/>
          <a:ext cx="7456806" cy="345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7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1788">
                  <a:extLst>
                    <a:ext uri="{9D8B030D-6E8A-4147-A177-3AD203B41FA5}">
                      <a16:colId xmlns:a16="http://schemas.microsoft.com/office/drawing/2014/main" val="3111931320"/>
                    </a:ext>
                  </a:extLst>
                </a:gridCol>
                <a:gridCol w="2943225">
                  <a:extLst>
                    <a:ext uri="{9D8B030D-6E8A-4147-A177-3AD203B41FA5}">
                      <a16:colId xmlns:a16="http://schemas.microsoft.com/office/drawing/2014/main" val="350207289"/>
                    </a:ext>
                  </a:extLst>
                </a:gridCol>
              </a:tblGrid>
              <a:tr h="508136"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Svevo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(Durum)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Zavitan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(Emmer)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0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Release date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Maccaferri et al., 2019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Avni et al., 2017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511776469"/>
                  </a:ext>
                </a:extLst>
              </a:tr>
              <a:tr h="3490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# contigs/ chromosomes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”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chromosomes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”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+ Un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”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chromosomes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”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+ Un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045663292"/>
                  </a:ext>
                </a:extLst>
              </a:tr>
              <a:tr h="349007"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scaffold size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Pseudo chromosomes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Pseudo chromosomes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573001501"/>
                  </a:ext>
                </a:extLst>
              </a:tr>
              <a:tr h="3490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Assembly Size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10.45 Gb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10.1 Gb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652869836"/>
                  </a:ext>
                </a:extLst>
              </a:tr>
              <a:tr h="3942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Order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“True” physical order</a:t>
                      </a:r>
                      <a:endParaRPr lang="mr-IN" sz="1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“True” physical order!</a:t>
                      </a:r>
                      <a:endParaRPr lang="mr-IN" sz="18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2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Gene names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TRITD3Bv1G000670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TRITD3Bv1G000680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TRIDC5AG069060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TRIDC5AG069070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388862436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BCAE499E-8D5D-92E3-DF8D-188C8CA97E67}"/>
              </a:ext>
            </a:extLst>
          </p:cNvPr>
          <p:cNvSpPr/>
          <p:nvPr/>
        </p:nvSpPr>
        <p:spPr>
          <a:xfrm>
            <a:off x="4285765" y="3623305"/>
            <a:ext cx="2368532" cy="587317"/>
          </a:xfrm>
          <a:prstGeom prst="rect">
            <a:avLst/>
          </a:prstGeom>
          <a:noFill/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7F5E3E-206C-AF18-0E57-5DA5DEC93012}"/>
              </a:ext>
            </a:extLst>
          </p:cNvPr>
          <p:cNvSpPr txBox="1"/>
          <p:nvPr/>
        </p:nvSpPr>
        <p:spPr>
          <a:xfrm>
            <a:off x="2381735" y="5119807"/>
            <a:ext cx="44733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TRITD</a:t>
            </a:r>
            <a:r>
              <a:rPr lang="it-IT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3B</a:t>
            </a:r>
            <a:r>
              <a:rPr lang="it-IT" sz="2800" kern="120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v1</a:t>
            </a:r>
            <a:r>
              <a:rPr lang="it-IT" sz="280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</a:t>
            </a:r>
            <a:r>
              <a:rPr lang="it-IT" sz="2800" kern="12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000670</a:t>
            </a:r>
            <a:endParaRPr lang="en-GB" sz="2800" dirty="0">
              <a:solidFill>
                <a:srgbClr val="7030A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933A95-994B-D90C-121A-FA4F3FE0696B}"/>
              </a:ext>
            </a:extLst>
          </p:cNvPr>
          <p:cNvSpPr txBox="1"/>
          <p:nvPr/>
        </p:nvSpPr>
        <p:spPr>
          <a:xfrm>
            <a:off x="92591" y="4732545"/>
            <a:ext cx="2899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Species: </a:t>
            </a:r>
            <a:r>
              <a:rPr lang="en-GB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Triticum turgidum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11DEAC-7948-14DC-08B2-0796FE871C93}"/>
              </a:ext>
            </a:extLst>
          </p:cNvPr>
          <p:cNvSpPr txBox="1"/>
          <p:nvPr/>
        </p:nvSpPr>
        <p:spPr>
          <a:xfrm>
            <a:off x="2827332" y="567888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Chromosome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6D731D-6358-CF70-992D-E30162DDCE74}"/>
              </a:ext>
            </a:extLst>
          </p:cNvPr>
          <p:cNvSpPr txBox="1"/>
          <p:nvPr/>
        </p:nvSpPr>
        <p:spPr>
          <a:xfrm>
            <a:off x="4000862" y="4565937"/>
            <a:ext cx="1184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Assembly</a:t>
            </a:r>
          </a:p>
          <a:p>
            <a:pPr algn="ctr"/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version</a:t>
            </a:r>
            <a:endParaRPr lang="it-IT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CF57BD-B262-456F-1667-739D6633F5A8}"/>
              </a:ext>
            </a:extLst>
          </p:cNvPr>
          <p:cNvSpPr txBox="1"/>
          <p:nvPr/>
        </p:nvSpPr>
        <p:spPr>
          <a:xfrm>
            <a:off x="5268442" y="5678887"/>
            <a:ext cx="1595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 number</a:t>
            </a:r>
            <a:endParaRPr lang="it-IT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2434B0F-5B8F-190D-4EB4-42B9D68668B1}"/>
              </a:ext>
            </a:extLst>
          </p:cNvPr>
          <p:cNvCxnSpPr>
            <a:cxnSpLocks/>
          </p:cNvCxnSpPr>
          <p:nvPr/>
        </p:nvCxnSpPr>
        <p:spPr>
          <a:xfrm flipH="1">
            <a:off x="3211441" y="4196334"/>
            <a:ext cx="1071831" cy="827985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98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3DBA8-F793-4B73-C37E-A5DD7A1A8532}"/>
              </a:ext>
            </a:extLst>
          </p:cNvPr>
          <p:cNvSpPr txBox="1">
            <a:spLocks/>
          </p:cNvSpPr>
          <p:nvPr/>
        </p:nvSpPr>
        <p:spPr>
          <a:xfrm>
            <a:off x="2152650" y="143756"/>
            <a:ext cx="7886700" cy="44274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/>
              <a:t>Tetraploid wheat genome assemblies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210F0A6-DF65-A4D4-2F14-A8B43AF903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725061"/>
              </p:ext>
            </p:extLst>
          </p:nvPr>
        </p:nvGraphicFramePr>
        <p:xfrm>
          <a:off x="2367597" y="758534"/>
          <a:ext cx="7456806" cy="345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7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1788">
                  <a:extLst>
                    <a:ext uri="{9D8B030D-6E8A-4147-A177-3AD203B41FA5}">
                      <a16:colId xmlns:a16="http://schemas.microsoft.com/office/drawing/2014/main" val="3111931320"/>
                    </a:ext>
                  </a:extLst>
                </a:gridCol>
                <a:gridCol w="2943225">
                  <a:extLst>
                    <a:ext uri="{9D8B030D-6E8A-4147-A177-3AD203B41FA5}">
                      <a16:colId xmlns:a16="http://schemas.microsoft.com/office/drawing/2014/main" val="350207289"/>
                    </a:ext>
                  </a:extLst>
                </a:gridCol>
              </a:tblGrid>
              <a:tr h="508136"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Svevo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(Durum)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Zavitan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(Emmer)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0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Release date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Maccaferri et al., 2019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Avni et al., 2017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511776469"/>
                  </a:ext>
                </a:extLst>
              </a:tr>
              <a:tr h="3490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# contigs/ chromosomes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”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chromosomes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”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+ Un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”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chromosomes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”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+ Un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045663292"/>
                  </a:ext>
                </a:extLst>
              </a:tr>
              <a:tr h="349007"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scaffold size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Pseudo chromosomes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Pseudo chromosomes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573001501"/>
                  </a:ext>
                </a:extLst>
              </a:tr>
              <a:tr h="3490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Assembly Size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10.45 Gb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10.1 Gb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652869836"/>
                  </a:ext>
                </a:extLst>
              </a:tr>
              <a:tr h="3942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Order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“True” physical order</a:t>
                      </a:r>
                      <a:endParaRPr lang="mr-IN" sz="1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“True” physical order!</a:t>
                      </a:r>
                      <a:endParaRPr lang="mr-IN" sz="18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2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Gene names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TRITD3Bv1G000670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TRITD3Bv1G000680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TRIDC5AG069060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TRIDC5AG069070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388862436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BCAE499E-8D5D-92E3-DF8D-188C8CA97E67}"/>
              </a:ext>
            </a:extLst>
          </p:cNvPr>
          <p:cNvSpPr/>
          <p:nvPr/>
        </p:nvSpPr>
        <p:spPr>
          <a:xfrm>
            <a:off x="4285765" y="3623305"/>
            <a:ext cx="2368532" cy="587317"/>
          </a:xfrm>
          <a:prstGeom prst="rect">
            <a:avLst/>
          </a:prstGeom>
          <a:noFill/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7F5E3E-206C-AF18-0E57-5DA5DEC93012}"/>
              </a:ext>
            </a:extLst>
          </p:cNvPr>
          <p:cNvSpPr txBox="1"/>
          <p:nvPr/>
        </p:nvSpPr>
        <p:spPr>
          <a:xfrm>
            <a:off x="2381735" y="5119807"/>
            <a:ext cx="37142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TRITD</a:t>
            </a:r>
            <a:r>
              <a:rPr lang="it-IT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3B</a:t>
            </a:r>
            <a:r>
              <a:rPr lang="it-IT" sz="2800" kern="120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v1</a:t>
            </a:r>
            <a:r>
              <a:rPr lang="it-IT" sz="280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</a:t>
            </a:r>
            <a:r>
              <a:rPr lang="it-IT" sz="2800" kern="12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000670</a:t>
            </a:r>
            <a:endParaRPr lang="en-GB" sz="2800" dirty="0">
              <a:solidFill>
                <a:srgbClr val="7030A0"/>
              </a:solidFill>
            </a:endParaRP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55930C8E-1C16-8CC3-B1F8-586DB5F7DA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83" y="5130692"/>
            <a:ext cx="1672003" cy="153624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B7E65B5-099A-EF87-829F-4830164B2B11}"/>
              </a:ext>
            </a:extLst>
          </p:cNvPr>
          <p:cNvSpPr txBox="1"/>
          <p:nvPr/>
        </p:nvSpPr>
        <p:spPr>
          <a:xfrm>
            <a:off x="6325085" y="5130692"/>
            <a:ext cx="37142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TRITD</a:t>
            </a:r>
            <a:r>
              <a:rPr lang="it-IT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3B</a:t>
            </a:r>
            <a:r>
              <a:rPr lang="it-IT" sz="2800" kern="120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v1</a:t>
            </a:r>
            <a:r>
              <a:rPr lang="it-IT" sz="280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</a:t>
            </a:r>
            <a:r>
              <a:rPr lang="it-IT" sz="2800" kern="12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000680</a:t>
            </a:r>
            <a:endParaRPr lang="en-GB" sz="2800" dirty="0">
              <a:solidFill>
                <a:srgbClr val="7030A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5B674A-B910-BD65-1AC0-373885C481E2}"/>
              </a:ext>
            </a:extLst>
          </p:cNvPr>
          <p:cNvSpPr txBox="1"/>
          <p:nvPr/>
        </p:nvSpPr>
        <p:spPr>
          <a:xfrm>
            <a:off x="3678984" y="5978704"/>
            <a:ext cx="5134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LC integrated and lacking distinction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D472A4-50A8-8C27-89BF-24380DB778E3}"/>
              </a:ext>
            </a:extLst>
          </p:cNvPr>
          <p:cNvSpPr txBox="1"/>
          <p:nvPr/>
        </p:nvSpPr>
        <p:spPr>
          <a:xfrm>
            <a:off x="3006799" y="4607854"/>
            <a:ext cx="2464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High Confidence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CCBE89-C6FB-B9EB-64F0-AD22752A548A}"/>
              </a:ext>
            </a:extLst>
          </p:cNvPr>
          <p:cNvSpPr txBox="1"/>
          <p:nvPr/>
        </p:nvSpPr>
        <p:spPr>
          <a:xfrm>
            <a:off x="6984613" y="4618739"/>
            <a:ext cx="2395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Low Confidence</a:t>
            </a:r>
          </a:p>
        </p:txBody>
      </p:sp>
    </p:spTree>
    <p:extLst>
      <p:ext uri="{BB962C8B-B14F-4D97-AF65-F5344CB8AC3E}">
        <p14:creationId xmlns:p14="http://schemas.microsoft.com/office/powerpoint/2010/main" val="28282453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3DBA8-F793-4B73-C37E-A5DD7A1A8532}"/>
              </a:ext>
            </a:extLst>
          </p:cNvPr>
          <p:cNvSpPr txBox="1">
            <a:spLocks/>
          </p:cNvSpPr>
          <p:nvPr/>
        </p:nvSpPr>
        <p:spPr>
          <a:xfrm>
            <a:off x="2152650" y="143756"/>
            <a:ext cx="7886700" cy="44274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/>
              <a:t>Tetraploid wheat genome assemblies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210F0A6-DF65-A4D4-2F14-A8B43AF90368}"/>
              </a:ext>
            </a:extLst>
          </p:cNvPr>
          <p:cNvGraphicFramePr>
            <a:graphicFrameLocks noGrp="1"/>
          </p:cNvGraphicFramePr>
          <p:nvPr/>
        </p:nvGraphicFramePr>
        <p:xfrm>
          <a:off x="2367597" y="758534"/>
          <a:ext cx="7456806" cy="345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7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1788">
                  <a:extLst>
                    <a:ext uri="{9D8B030D-6E8A-4147-A177-3AD203B41FA5}">
                      <a16:colId xmlns:a16="http://schemas.microsoft.com/office/drawing/2014/main" val="3111931320"/>
                    </a:ext>
                  </a:extLst>
                </a:gridCol>
                <a:gridCol w="2943225">
                  <a:extLst>
                    <a:ext uri="{9D8B030D-6E8A-4147-A177-3AD203B41FA5}">
                      <a16:colId xmlns:a16="http://schemas.microsoft.com/office/drawing/2014/main" val="350207289"/>
                    </a:ext>
                  </a:extLst>
                </a:gridCol>
              </a:tblGrid>
              <a:tr h="508136"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Svevo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(Durum)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Zavitan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(Emmer)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0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Release date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Maccaferri et al., 2019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Avni et al., 2017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511776469"/>
                  </a:ext>
                </a:extLst>
              </a:tr>
              <a:tr h="3490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# contigs/ chromosomes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”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chromosomes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”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+ Un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”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chromosomes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”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+ Un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045663292"/>
                  </a:ext>
                </a:extLst>
              </a:tr>
              <a:tr h="349007"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scaffold size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Pseudo chromosomes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Pseudo chromosomes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573001501"/>
                  </a:ext>
                </a:extLst>
              </a:tr>
              <a:tr h="3490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Assembly Size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10.45 Gb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10.1 Gb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652869836"/>
                  </a:ext>
                </a:extLst>
              </a:tr>
              <a:tr h="3942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Order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“True” physical order</a:t>
                      </a:r>
                      <a:endParaRPr lang="mr-IN" sz="1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“True” physical order!</a:t>
                      </a:r>
                      <a:endParaRPr lang="mr-IN" sz="18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2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Gene names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TRITD3Bv1G000670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TRITD3Bv1G000680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TRIDC5AG069060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TRIDC5AG069070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388862436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BCAE499E-8D5D-92E3-DF8D-188C8CA97E67}"/>
              </a:ext>
            </a:extLst>
          </p:cNvPr>
          <p:cNvSpPr/>
          <p:nvPr/>
        </p:nvSpPr>
        <p:spPr>
          <a:xfrm>
            <a:off x="7110446" y="3623305"/>
            <a:ext cx="2368532" cy="587317"/>
          </a:xfrm>
          <a:prstGeom prst="rect">
            <a:avLst/>
          </a:prstGeom>
          <a:noFill/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7F5E3E-206C-AF18-0E57-5DA5DEC93012}"/>
              </a:ext>
            </a:extLst>
          </p:cNvPr>
          <p:cNvSpPr txBox="1"/>
          <p:nvPr/>
        </p:nvSpPr>
        <p:spPr>
          <a:xfrm>
            <a:off x="5206416" y="5119807"/>
            <a:ext cx="44733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TRIDC</a:t>
            </a:r>
            <a:r>
              <a:rPr lang="it-IT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5A</a:t>
            </a:r>
            <a:r>
              <a:rPr lang="it-IT" sz="280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</a:t>
            </a:r>
            <a:r>
              <a:rPr lang="it-IT" sz="2800" kern="12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069060</a:t>
            </a:r>
            <a:endParaRPr lang="en-GB" sz="2800" dirty="0">
              <a:solidFill>
                <a:srgbClr val="7030A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933A95-994B-D90C-121A-FA4F3FE0696B}"/>
              </a:ext>
            </a:extLst>
          </p:cNvPr>
          <p:cNvSpPr txBox="1"/>
          <p:nvPr/>
        </p:nvSpPr>
        <p:spPr>
          <a:xfrm>
            <a:off x="2826789" y="4732545"/>
            <a:ext cx="3206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Species: </a:t>
            </a:r>
            <a:r>
              <a:rPr lang="en-GB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Triticum dicoccoides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11DEAC-7948-14DC-08B2-0796FE871C93}"/>
              </a:ext>
            </a:extLst>
          </p:cNvPr>
          <p:cNvSpPr txBox="1"/>
          <p:nvPr/>
        </p:nvSpPr>
        <p:spPr>
          <a:xfrm>
            <a:off x="5652013" y="567888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Chromosome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CF57BD-B262-456F-1667-739D6633F5A8}"/>
              </a:ext>
            </a:extLst>
          </p:cNvPr>
          <p:cNvSpPr txBox="1"/>
          <p:nvPr/>
        </p:nvSpPr>
        <p:spPr>
          <a:xfrm>
            <a:off x="7631396" y="5679391"/>
            <a:ext cx="1595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 number</a:t>
            </a:r>
            <a:endParaRPr lang="it-IT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2434B0F-5B8F-190D-4EB4-42B9D68668B1}"/>
              </a:ext>
            </a:extLst>
          </p:cNvPr>
          <p:cNvCxnSpPr>
            <a:cxnSpLocks/>
          </p:cNvCxnSpPr>
          <p:nvPr/>
        </p:nvCxnSpPr>
        <p:spPr>
          <a:xfrm flipH="1">
            <a:off x="6036122" y="4196334"/>
            <a:ext cx="1071831" cy="827985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5419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3DBA8-F793-4B73-C37E-A5DD7A1A8532}"/>
              </a:ext>
            </a:extLst>
          </p:cNvPr>
          <p:cNvSpPr txBox="1">
            <a:spLocks/>
          </p:cNvSpPr>
          <p:nvPr/>
        </p:nvSpPr>
        <p:spPr>
          <a:xfrm>
            <a:off x="2152650" y="143756"/>
            <a:ext cx="7886700" cy="44274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/>
              <a:t>Tetraploid wheat genome assemblies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210F0A6-DF65-A4D4-2F14-A8B43AF90368}"/>
              </a:ext>
            </a:extLst>
          </p:cNvPr>
          <p:cNvGraphicFramePr>
            <a:graphicFrameLocks noGrp="1"/>
          </p:cNvGraphicFramePr>
          <p:nvPr/>
        </p:nvGraphicFramePr>
        <p:xfrm>
          <a:off x="2367597" y="758534"/>
          <a:ext cx="7456806" cy="345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7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1788">
                  <a:extLst>
                    <a:ext uri="{9D8B030D-6E8A-4147-A177-3AD203B41FA5}">
                      <a16:colId xmlns:a16="http://schemas.microsoft.com/office/drawing/2014/main" val="3111931320"/>
                    </a:ext>
                  </a:extLst>
                </a:gridCol>
                <a:gridCol w="2943225">
                  <a:extLst>
                    <a:ext uri="{9D8B030D-6E8A-4147-A177-3AD203B41FA5}">
                      <a16:colId xmlns:a16="http://schemas.microsoft.com/office/drawing/2014/main" val="350207289"/>
                    </a:ext>
                  </a:extLst>
                </a:gridCol>
              </a:tblGrid>
              <a:tr h="508136"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Svevo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(Durum)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Zavitan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(Emmer)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0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Release date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Maccaferri et al., 2019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Avni et al., 2017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511776469"/>
                  </a:ext>
                </a:extLst>
              </a:tr>
              <a:tr h="3490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# contigs/ chromosomes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”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chromosomes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”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+ Un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”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chromosomes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”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+ Un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045663292"/>
                  </a:ext>
                </a:extLst>
              </a:tr>
              <a:tr h="349007"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scaffold size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Pseudo chromosomes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Pseudo chromosomes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573001501"/>
                  </a:ext>
                </a:extLst>
              </a:tr>
              <a:tr h="3490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Assembly Size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10.45 Gb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10.1 Gb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652869836"/>
                  </a:ext>
                </a:extLst>
              </a:tr>
              <a:tr h="3942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Order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“True” physical order</a:t>
                      </a:r>
                      <a:endParaRPr lang="mr-IN" sz="1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“True” physical order!</a:t>
                      </a:r>
                      <a:endParaRPr lang="mr-IN" sz="18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2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Gene names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TRITD3Bv1G000670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TRITD3Bv1G000680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TRIDC5AG069060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TRIDC5AG069070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388862436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BCAE499E-8D5D-92E3-DF8D-188C8CA97E67}"/>
              </a:ext>
            </a:extLst>
          </p:cNvPr>
          <p:cNvSpPr/>
          <p:nvPr/>
        </p:nvSpPr>
        <p:spPr>
          <a:xfrm>
            <a:off x="7110446" y="3623305"/>
            <a:ext cx="2368532" cy="587317"/>
          </a:xfrm>
          <a:prstGeom prst="rect">
            <a:avLst/>
          </a:prstGeom>
          <a:noFill/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C7E0B2-3F21-DD58-D02D-AC14172AD048}"/>
              </a:ext>
            </a:extLst>
          </p:cNvPr>
          <p:cNvSpPr txBox="1"/>
          <p:nvPr/>
        </p:nvSpPr>
        <p:spPr>
          <a:xfrm>
            <a:off x="2617125" y="5131579"/>
            <a:ext cx="37142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TRIDC</a:t>
            </a:r>
            <a:r>
              <a:rPr lang="it-IT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5A</a:t>
            </a:r>
            <a:r>
              <a:rPr lang="it-IT" sz="280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</a:t>
            </a:r>
            <a:r>
              <a:rPr lang="it-IT" sz="2800" kern="12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069060</a:t>
            </a:r>
            <a:endParaRPr lang="en-GB" sz="2800" dirty="0">
              <a:solidFill>
                <a:srgbClr val="7030A0"/>
              </a:solidFill>
            </a:endParaRP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5EEAD312-D23D-6DA3-FAEB-510487221C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83" y="5130692"/>
            <a:ext cx="1672003" cy="153624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5E5BF1A-0F10-D861-B8E8-479BA3B203EC}"/>
              </a:ext>
            </a:extLst>
          </p:cNvPr>
          <p:cNvSpPr txBox="1"/>
          <p:nvPr/>
        </p:nvSpPr>
        <p:spPr>
          <a:xfrm>
            <a:off x="6622704" y="5131579"/>
            <a:ext cx="33440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TRIDC</a:t>
            </a:r>
            <a:r>
              <a:rPr lang="it-IT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5A</a:t>
            </a:r>
            <a:r>
              <a:rPr lang="it-IT" sz="280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</a:t>
            </a:r>
            <a:r>
              <a:rPr lang="it-IT" sz="2800" kern="12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069070</a:t>
            </a:r>
            <a:endParaRPr lang="en-GB" sz="2800" dirty="0">
              <a:solidFill>
                <a:srgbClr val="7030A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FC2A77-4379-511D-1A05-24086D741389}"/>
              </a:ext>
            </a:extLst>
          </p:cNvPr>
          <p:cNvSpPr txBox="1"/>
          <p:nvPr/>
        </p:nvSpPr>
        <p:spPr>
          <a:xfrm>
            <a:off x="3678984" y="5978704"/>
            <a:ext cx="5134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LC integrated and lacking distinction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62EC60-61B1-D7EC-B852-2654338B995A}"/>
              </a:ext>
            </a:extLst>
          </p:cNvPr>
          <p:cNvSpPr txBox="1"/>
          <p:nvPr/>
        </p:nvSpPr>
        <p:spPr>
          <a:xfrm>
            <a:off x="3006799" y="4607854"/>
            <a:ext cx="2464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High Confidence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B290C5-F37B-F4C6-6167-7B733D2395EB}"/>
              </a:ext>
            </a:extLst>
          </p:cNvPr>
          <p:cNvSpPr txBox="1"/>
          <p:nvPr/>
        </p:nvSpPr>
        <p:spPr>
          <a:xfrm>
            <a:off x="6984613" y="4618739"/>
            <a:ext cx="2395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Low Confidence</a:t>
            </a:r>
          </a:p>
        </p:txBody>
      </p:sp>
    </p:spTree>
    <p:extLst>
      <p:ext uri="{BB962C8B-B14F-4D97-AF65-F5344CB8AC3E}">
        <p14:creationId xmlns:p14="http://schemas.microsoft.com/office/powerpoint/2010/main" val="42726355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592F91-3DD6-49C7-8CA2-8B032B59E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549096"/>
            <a:ext cx="9144000" cy="37598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24ECFFD-1F1C-47BF-AAB8-B3EE1EE429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433" y="91438"/>
            <a:ext cx="1595629" cy="59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356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752600" y="1196753"/>
            <a:ext cx="4415408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Large genome size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(~16,000 Mb vs rice ~400 Mb)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446849" y="1148464"/>
            <a:ext cx="2642782" cy="5664913"/>
            <a:chOff x="4922849" y="1148463"/>
            <a:chExt cx="2642782" cy="5664913"/>
          </a:xfrm>
        </p:grpSpPr>
        <p:sp>
          <p:nvSpPr>
            <p:cNvPr id="13" name="Rectangle 3"/>
            <p:cNvSpPr>
              <a:spLocks noChangeArrowheads="1"/>
            </p:cNvSpPr>
            <p:nvPr/>
          </p:nvSpPr>
          <p:spPr bwMode="auto">
            <a:xfrm>
              <a:off x="5749755" y="6413266"/>
              <a:ext cx="94769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latin typeface="Trebuchet MS" pitchFamily="34" charset="0"/>
                </a:rPr>
                <a:t>Wheat</a:t>
              </a:r>
              <a:endParaRPr lang="en-US" sz="2400" dirty="0">
                <a:latin typeface="Arial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4922849" y="1148463"/>
              <a:ext cx="2642782" cy="5273516"/>
              <a:chOff x="4922849" y="1148463"/>
              <a:chExt cx="2642782" cy="5273516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4922849" y="4406013"/>
                <a:ext cx="2642782" cy="2015966"/>
                <a:chOff x="4922849" y="4406013"/>
                <a:chExt cx="2642782" cy="2015966"/>
              </a:xfrm>
            </p:grpSpPr>
            <p:sp>
              <p:nvSpPr>
                <p:cNvPr id="12" name="Rounded Rectangle 11"/>
                <p:cNvSpPr>
                  <a:spLocks noChangeArrowheads="1"/>
                </p:cNvSpPr>
                <p:nvPr/>
              </p:nvSpPr>
              <p:spPr bwMode="auto">
                <a:xfrm>
                  <a:off x="4922849" y="60347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4" name="Rounded Rectangle 13"/>
                <p:cNvSpPr>
                  <a:spLocks noChangeArrowheads="1"/>
                </p:cNvSpPr>
                <p:nvPr/>
              </p:nvSpPr>
              <p:spPr bwMode="auto">
                <a:xfrm>
                  <a:off x="5532449" y="60347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5" name="Rounded Rectangle 14"/>
                <p:cNvSpPr>
                  <a:spLocks noChangeArrowheads="1"/>
                </p:cNvSpPr>
                <p:nvPr/>
              </p:nvSpPr>
              <p:spPr bwMode="auto">
                <a:xfrm>
                  <a:off x="6142049" y="60347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6" name="Rounded Rectangle 15"/>
                <p:cNvSpPr>
                  <a:spLocks noChangeArrowheads="1"/>
                </p:cNvSpPr>
                <p:nvPr/>
              </p:nvSpPr>
              <p:spPr bwMode="auto">
                <a:xfrm>
                  <a:off x="6751649" y="60347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7" name="Rounded Rectangle 16"/>
                <p:cNvSpPr>
                  <a:spLocks noChangeArrowheads="1"/>
                </p:cNvSpPr>
                <p:nvPr/>
              </p:nvSpPr>
              <p:spPr bwMode="auto">
                <a:xfrm>
                  <a:off x="7361249" y="60347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8" name="Rounded Rectangle 17"/>
                <p:cNvSpPr>
                  <a:spLocks noChangeArrowheads="1"/>
                </p:cNvSpPr>
                <p:nvPr/>
              </p:nvSpPr>
              <p:spPr bwMode="auto">
                <a:xfrm>
                  <a:off x="4922849" y="58538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9" name="Rounded Rectangle 18"/>
                <p:cNvSpPr>
                  <a:spLocks noChangeArrowheads="1"/>
                </p:cNvSpPr>
                <p:nvPr/>
              </p:nvSpPr>
              <p:spPr bwMode="auto">
                <a:xfrm>
                  <a:off x="5532449" y="58538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20" name="Rounded Rectangle 19"/>
                <p:cNvSpPr>
                  <a:spLocks noChangeArrowheads="1"/>
                </p:cNvSpPr>
                <p:nvPr/>
              </p:nvSpPr>
              <p:spPr bwMode="auto">
                <a:xfrm>
                  <a:off x="6142049" y="58538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21" name="Rounded Rectangle 20"/>
                <p:cNvSpPr>
                  <a:spLocks noChangeArrowheads="1"/>
                </p:cNvSpPr>
                <p:nvPr/>
              </p:nvSpPr>
              <p:spPr bwMode="auto">
                <a:xfrm>
                  <a:off x="6751649" y="58538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22" name="Rounded Rectangle 21"/>
                <p:cNvSpPr>
                  <a:spLocks noChangeArrowheads="1"/>
                </p:cNvSpPr>
                <p:nvPr/>
              </p:nvSpPr>
              <p:spPr bwMode="auto">
                <a:xfrm>
                  <a:off x="7361249" y="58538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23" name="Rounded Rectangle 22"/>
                <p:cNvSpPr>
                  <a:spLocks noChangeArrowheads="1"/>
                </p:cNvSpPr>
                <p:nvPr/>
              </p:nvSpPr>
              <p:spPr bwMode="auto">
                <a:xfrm>
                  <a:off x="4922849" y="56728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24" name="Rounded Rectangle 23"/>
                <p:cNvSpPr>
                  <a:spLocks noChangeArrowheads="1"/>
                </p:cNvSpPr>
                <p:nvPr/>
              </p:nvSpPr>
              <p:spPr bwMode="auto">
                <a:xfrm>
                  <a:off x="5532449" y="56728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25" name="Rounded Rectangle 24"/>
                <p:cNvSpPr>
                  <a:spLocks noChangeArrowheads="1"/>
                </p:cNvSpPr>
                <p:nvPr/>
              </p:nvSpPr>
              <p:spPr bwMode="auto">
                <a:xfrm>
                  <a:off x="6142049" y="56728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26" name="Rounded Rectangle 25"/>
                <p:cNvSpPr>
                  <a:spLocks noChangeArrowheads="1"/>
                </p:cNvSpPr>
                <p:nvPr/>
              </p:nvSpPr>
              <p:spPr bwMode="auto">
                <a:xfrm>
                  <a:off x="6751649" y="56728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27" name="Rounded Rectangle 26"/>
                <p:cNvSpPr>
                  <a:spLocks noChangeArrowheads="1"/>
                </p:cNvSpPr>
                <p:nvPr/>
              </p:nvSpPr>
              <p:spPr bwMode="auto">
                <a:xfrm>
                  <a:off x="7361249" y="56728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28" name="Rounded Rectangle 27"/>
                <p:cNvSpPr>
                  <a:spLocks noChangeArrowheads="1"/>
                </p:cNvSpPr>
                <p:nvPr/>
              </p:nvSpPr>
              <p:spPr bwMode="auto">
                <a:xfrm>
                  <a:off x="4922849" y="54918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29" name="Rounded Rectangle 28"/>
                <p:cNvSpPr>
                  <a:spLocks noChangeArrowheads="1"/>
                </p:cNvSpPr>
                <p:nvPr/>
              </p:nvSpPr>
              <p:spPr bwMode="auto">
                <a:xfrm>
                  <a:off x="5532449" y="54918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30" name="Rounded Rectangle 29"/>
                <p:cNvSpPr>
                  <a:spLocks noChangeArrowheads="1"/>
                </p:cNvSpPr>
                <p:nvPr/>
              </p:nvSpPr>
              <p:spPr bwMode="auto">
                <a:xfrm>
                  <a:off x="6142049" y="54918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31" name="Rounded Rectangle 30"/>
                <p:cNvSpPr>
                  <a:spLocks noChangeArrowheads="1"/>
                </p:cNvSpPr>
                <p:nvPr/>
              </p:nvSpPr>
              <p:spPr bwMode="auto">
                <a:xfrm>
                  <a:off x="6751649" y="54918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32" name="Rounded Rectangle 31"/>
                <p:cNvSpPr>
                  <a:spLocks noChangeArrowheads="1"/>
                </p:cNvSpPr>
                <p:nvPr/>
              </p:nvSpPr>
              <p:spPr bwMode="auto">
                <a:xfrm>
                  <a:off x="7361249" y="54918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33" name="Rounded Rectangle 32"/>
                <p:cNvSpPr>
                  <a:spLocks noChangeArrowheads="1"/>
                </p:cNvSpPr>
                <p:nvPr/>
              </p:nvSpPr>
              <p:spPr bwMode="auto">
                <a:xfrm>
                  <a:off x="4922849" y="53108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34" name="Rounded Rectangle 33"/>
                <p:cNvSpPr>
                  <a:spLocks noChangeArrowheads="1"/>
                </p:cNvSpPr>
                <p:nvPr/>
              </p:nvSpPr>
              <p:spPr bwMode="auto">
                <a:xfrm>
                  <a:off x="5532449" y="53108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35" name="Rounded Rectangle 34"/>
                <p:cNvSpPr>
                  <a:spLocks noChangeArrowheads="1"/>
                </p:cNvSpPr>
                <p:nvPr/>
              </p:nvSpPr>
              <p:spPr bwMode="auto">
                <a:xfrm>
                  <a:off x="6142049" y="53108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36" name="Rounded Rectangle 35"/>
                <p:cNvSpPr>
                  <a:spLocks noChangeArrowheads="1"/>
                </p:cNvSpPr>
                <p:nvPr/>
              </p:nvSpPr>
              <p:spPr bwMode="auto">
                <a:xfrm>
                  <a:off x="6751649" y="53108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37" name="Rounded Rectangle 36"/>
                <p:cNvSpPr>
                  <a:spLocks noChangeArrowheads="1"/>
                </p:cNvSpPr>
                <p:nvPr/>
              </p:nvSpPr>
              <p:spPr bwMode="auto">
                <a:xfrm>
                  <a:off x="7361249" y="53108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38" name="Rounded Rectangle 37"/>
                <p:cNvSpPr>
                  <a:spLocks noChangeArrowheads="1"/>
                </p:cNvSpPr>
                <p:nvPr/>
              </p:nvSpPr>
              <p:spPr bwMode="auto">
                <a:xfrm>
                  <a:off x="4922849" y="51299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39" name="Rounded Rectangle 38"/>
                <p:cNvSpPr>
                  <a:spLocks noChangeArrowheads="1"/>
                </p:cNvSpPr>
                <p:nvPr/>
              </p:nvSpPr>
              <p:spPr bwMode="auto">
                <a:xfrm>
                  <a:off x="5532449" y="51299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0" name="Rounded Rectangle 39"/>
                <p:cNvSpPr>
                  <a:spLocks noChangeArrowheads="1"/>
                </p:cNvSpPr>
                <p:nvPr/>
              </p:nvSpPr>
              <p:spPr bwMode="auto">
                <a:xfrm>
                  <a:off x="6142049" y="51299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1" name="Rounded Rectangle 40"/>
                <p:cNvSpPr>
                  <a:spLocks noChangeArrowheads="1"/>
                </p:cNvSpPr>
                <p:nvPr/>
              </p:nvSpPr>
              <p:spPr bwMode="auto">
                <a:xfrm>
                  <a:off x="6751649" y="51299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2" name="Rounded Rectangle 41"/>
                <p:cNvSpPr>
                  <a:spLocks noChangeArrowheads="1"/>
                </p:cNvSpPr>
                <p:nvPr/>
              </p:nvSpPr>
              <p:spPr bwMode="auto">
                <a:xfrm>
                  <a:off x="7361249" y="51299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3" name="Rounded Rectangle 42"/>
                <p:cNvSpPr>
                  <a:spLocks noChangeArrowheads="1"/>
                </p:cNvSpPr>
                <p:nvPr/>
              </p:nvSpPr>
              <p:spPr bwMode="auto">
                <a:xfrm>
                  <a:off x="4922849" y="49489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4" name="Rounded Rectangle 43"/>
                <p:cNvSpPr>
                  <a:spLocks noChangeArrowheads="1"/>
                </p:cNvSpPr>
                <p:nvPr/>
              </p:nvSpPr>
              <p:spPr bwMode="auto">
                <a:xfrm>
                  <a:off x="5532449" y="49489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5" name="Rounded Rectangle 44"/>
                <p:cNvSpPr>
                  <a:spLocks noChangeArrowheads="1"/>
                </p:cNvSpPr>
                <p:nvPr/>
              </p:nvSpPr>
              <p:spPr bwMode="auto">
                <a:xfrm>
                  <a:off x="6142049" y="49489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6" name="Rounded Rectangle 45"/>
                <p:cNvSpPr>
                  <a:spLocks noChangeArrowheads="1"/>
                </p:cNvSpPr>
                <p:nvPr/>
              </p:nvSpPr>
              <p:spPr bwMode="auto">
                <a:xfrm>
                  <a:off x="6751649" y="49489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7" name="Rounded Rectangle 46"/>
                <p:cNvSpPr>
                  <a:spLocks noChangeArrowheads="1"/>
                </p:cNvSpPr>
                <p:nvPr/>
              </p:nvSpPr>
              <p:spPr bwMode="auto">
                <a:xfrm>
                  <a:off x="7361249" y="49489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8" name="Rounded Rectangle 47"/>
                <p:cNvSpPr>
                  <a:spLocks noChangeArrowheads="1"/>
                </p:cNvSpPr>
                <p:nvPr/>
              </p:nvSpPr>
              <p:spPr bwMode="auto">
                <a:xfrm>
                  <a:off x="4922849" y="47679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9" name="Rounded Rectangle 48"/>
                <p:cNvSpPr>
                  <a:spLocks noChangeArrowheads="1"/>
                </p:cNvSpPr>
                <p:nvPr/>
              </p:nvSpPr>
              <p:spPr bwMode="auto">
                <a:xfrm>
                  <a:off x="5532449" y="47679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0" name="Rounded Rectangle 49"/>
                <p:cNvSpPr>
                  <a:spLocks noChangeArrowheads="1"/>
                </p:cNvSpPr>
                <p:nvPr/>
              </p:nvSpPr>
              <p:spPr bwMode="auto">
                <a:xfrm>
                  <a:off x="6142049" y="47679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1" name="Rounded Rectangle 50"/>
                <p:cNvSpPr>
                  <a:spLocks noChangeArrowheads="1"/>
                </p:cNvSpPr>
                <p:nvPr/>
              </p:nvSpPr>
              <p:spPr bwMode="auto">
                <a:xfrm>
                  <a:off x="6751649" y="47679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2" name="Rounded Rectangle 51"/>
                <p:cNvSpPr>
                  <a:spLocks noChangeArrowheads="1"/>
                </p:cNvSpPr>
                <p:nvPr/>
              </p:nvSpPr>
              <p:spPr bwMode="auto">
                <a:xfrm>
                  <a:off x="7361249" y="47679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3" name="Rounded Rectangle 52"/>
                <p:cNvSpPr>
                  <a:spLocks noChangeArrowheads="1"/>
                </p:cNvSpPr>
                <p:nvPr/>
              </p:nvSpPr>
              <p:spPr bwMode="auto">
                <a:xfrm>
                  <a:off x="4922849" y="45869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4" name="Rounded Rectangle 53"/>
                <p:cNvSpPr>
                  <a:spLocks noChangeArrowheads="1"/>
                </p:cNvSpPr>
                <p:nvPr/>
              </p:nvSpPr>
              <p:spPr bwMode="auto">
                <a:xfrm>
                  <a:off x="5532449" y="45869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5" name="Rounded Rectangle 54"/>
                <p:cNvSpPr>
                  <a:spLocks noChangeArrowheads="1"/>
                </p:cNvSpPr>
                <p:nvPr/>
              </p:nvSpPr>
              <p:spPr bwMode="auto">
                <a:xfrm>
                  <a:off x="6142049" y="45869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6" name="Rounded Rectangle 55"/>
                <p:cNvSpPr>
                  <a:spLocks noChangeArrowheads="1"/>
                </p:cNvSpPr>
                <p:nvPr/>
              </p:nvSpPr>
              <p:spPr bwMode="auto">
                <a:xfrm>
                  <a:off x="6751649" y="45869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7" name="Rounded Rectangle 56"/>
                <p:cNvSpPr>
                  <a:spLocks noChangeArrowheads="1"/>
                </p:cNvSpPr>
                <p:nvPr/>
              </p:nvSpPr>
              <p:spPr bwMode="auto">
                <a:xfrm>
                  <a:off x="7361249" y="45869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8" name="Rounded Rectangle 57"/>
                <p:cNvSpPr>
                  <a:spLocks noChangeArrowheads="1"/>
                </p:cNvSpPr>
                <p:nvPr/>
              </p:nvSpPr>
              <p:spPr bwMode="auto">
                <a:xfrm>
                  <a:off x="4922849" y="44060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9" name="Rounded Rectangle 58"/>
                <p:cNvSpPr>
                  <a:spLocks noChangeArrowheads="1"/>
                </p:cNvSpPr>
                <p:nvPr/>
              </p:nvSpPr>
              <p:spPr bwMode="auto">
                <a:xfrm>
                  <a:off x="5532449" y="44060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60" name="Rounded Rectangle 59"/>
                <p:cNvSpPr>
                  <a:spLocks noChangeArrowheads="1"/>
                </p:cNvSpPr>
                <p:nvPr/>
              </p:nvSpPr>
              <p:spPr bwMode="auto">
                <a:xfrm>
                  <a:off x="6142049" y="44060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61" name="Rounded Rectangle 60"/>
                <p:cNvSpPr>
                  <a:spLocks noChangeArrowheads="1"/>
                </p:cNvSpPr>
                <p:nvPr/>
              </p:nvSpPr>
              <p:spPr bwMode="auto">
                <a:xfrm>
                  <a:off x="6751649" y="44060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62" name="Rounded Rectangle 61"/>
                <p:cNvSpPr>
                  <a:spLocks noChangeArrowheads="1"/>
                </p:cNvSpPr>
                <p:nvPr/>
              </p:nvSpPr>
              <p:spPr bwMode="auto">
                <a:xfrm>
                  <a:off x="7361249" y="44060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</p:grpSp>
          <p:grpSp>
            <p:nvGrpSpPr>
              <p:cNvPr id="3" name="Group 2"/>
              <p:cNvGrpSpPr/>
              <p:nvPr/>
            </p:nvGrpSpPr>
            <p:grpSpPr>
              <a:xfrm>
                <a:off x="4922849" y="2777238"/>
                <a:ext cx="2642782" cy="1834991"/>
                <a:chOff x="4922849" y="2777238"/>
                <a:chExt cx="2642782" cy="1834991"/>
              </a:xfrm>
            </p:grpSpPr>
            <p:sp>
              <p:nvSpPr>
                <p:cNvPr id="63" name="Rounded Rectangle 62"/>
                <p:cNvSpPr>
                  <a:spLocks noChangeArrowheads="1"/>
                </p:cNvSpPr>
                <p:nvPr/>
              </p:nvSpPr>
              <p:spPr bwMode="auto">
                <a:xfrm>
                  <a:off x="4922849" y="42250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64" name="Rounded Rectangle 63"/>
                <p:cNvSpPr>
                  <a:spLocks noChangeArrowheads="1"/>
                </p:cNvSpPr>
                <p:nvPr/>
              </p:nvSpPr>
              <p:spPr bwMode="auto">
                <a:xfrm>
                  <a:off x="5532449" y="42250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65" name="Rounded Rectangle 64"/>
                <p:cNvSpPr>
                  <a:spLocks noChangeArrowheads="1"/>
                </p:cNvSpPr>
                <p:nvPr/>
              </p:nvSpPr>
              <p:spPr bwMode="auto">
                <a:xfrm>
                  <a:off x="6142049" y="42250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66" name="Rounded Rectangle 65"/>
                <p:cNvSpPr>
                  <a:spLocks noChangeArrowheads="1"/>
                </p:cNvSpPr>
                <p:nvPr/>
              </p:nvSpPr>
              <p:spPr bwMode="auto">
                <a:xfrm>
                  <a:off x="6751649" y="42250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67" name="Rounded Rectangle 66"/>
                <p:cNvSpPr>
                  <a:spLocks noChangeArrowheads="1"/>
                </p:cNvSpPr>
                <p:nvPr/>
              </p:nvSpPr>
              <p:spPr bwMode="auto">
                <a:xfrm>
                  <a:off x="7361249" y="42250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68" name="Rounded Rectangle 67"/>
                <p:cNvSpPr>
                  <a:spLocks noChangeArrowheads="1"/>
                </p:cNvSpPr>
                <p:nvPr/>
              </p:nvSpPr>
              <p:spPr bwMode="auto">
                <a:xfrm>
                  <a:off x="4922849" y="40440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69" name="Rounded Rectangle 68"/>
                <p:cNvSpPr>
                  <a:spLocks noChangeArrowheads="1"/>
                </p:cNvSpPr>
                <p:nvPr/>
              </p:nvSpPr>
              <p:spPr bwMode="auto">
                <a:xfrm>
                  <a:off x="5532449" y="40440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70" name="Rounded Rectangle 69"/>
                <p:cNvSpPr>
                  <a:spLocks noChangeArrowheads="1"/>
                </p:cNvSpPr>
                <p:nvPr/>
              </p:nvSpPr>
              <p:spPr bwMode="auto">
                <a:xfrm>
                  <a:off x="6142049" y="40440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71" name="Rounded Rectangle 70"/>
                <p:cNvSpPr>
                  <a:spLocks noChangeArrowheads="1"/>
                </p:cNvSpPr>
                <p:nvPr/>
              </p:nvSpPr>
              <p:spPr bwMode="auto">
                <a:xfrm>
                  <a:off x="6751649" y="40440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72" name="Rounded Rectangle 71"/>
                <p:cNvSpPr>
                  <a:spLocks noChangeArrowheads="1"/>
                </p:cNvSpPr>
                <p:nvPr/>
              </p:nvSpPr>
              <p:spPr bwMode="auto">
                <a:xfrm>
                  <a:off x="7361249" y="40440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73" name="Rounded Rectangle 72"/>
                <p:cNvSpPr>
                  <a:spLocks noChangeArrowheads="1"/>
                </p:cNvSpPr>
                <p:nvPr/>
              </p:nvSpPr>
              <p:spPr bwMode="auto">
                <a:xfrm>
                  <a:off x="4922849" y="38630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74" name="Rounded Rectangle 73"/>
                <p:cNvSpPr>
                  <a:spLocks noChangeArrowheads="1"/>
                </p:cNvSpPr>
                <p:nvPr/>
              </p:nvSpPr>
              <p:spPr bwMode="auto">
                <a:xfrm>
                  <a:off x="5532449" y="38630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75" name="Rounded Rectangle 74"/>
                <p:cNvSpPr>
                  <a:spLocks noChangeArrowheads="1"/>
                </p:cNvSpPr>
                <p:nvPr/>
              </p:nvSpPr>
              <p:spPr bwMode="auto">
                <a:xfrm>
                  <a:off x="6142049" y="38630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76" name="Rounded Rectangle 75"/>
                <p:cNvSpPr>
                  <a:spLocks noChangeArrowheads="1"/>
                </p:cNvSpPr>
                <p:nvPr/>
              </p:nvSpPr>
              <p:spPr bwMode="auto">
                <a:xfrm>
                  <a:off x="6751649" y="38630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77" name="Rounded Rectangle 76"/>
                <p:cNvSpPr>
                  <a:spLocks noChangeArrowheads="1"/>
                </p:cNvSpPr>
                <p:nvPr/>
              </p:nvSpPr>
              <p:spPr bwMode="auto">
                <a:xfrm>
                  <a:off x="7361249" y="38630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78" name="Rounded Rectangle 77"/>
                <p:cNvSpPr>
                  <a:spLocks noChangeArrowheads="1"/>
                </p:cNvSpPr>
                <p:nvPr/>
              </p:nvSpPr>
              <p:spPr bwMode="auto">
                <a:xfrm>
                  <a:off x="4922849" y="36821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79" name="Rounded Rectangle 78"/>
                <p:cNvSpPr>
                  <a:spLocks noChangeArrowheads="1"/>
                </p:cNvSpPr>
                <p:nvPr/>
              </p:nvSpPr>
              <p:spPr bwMode="auto">
                <a:xfrm>
                  <a:off x="5532449" y="36821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80" name="Rounded Rectangle 79"/>
                <p:cNvSpPr>
                  <a:spLocks noChangeArrowheads="1"/>
                </p:cNvSpPr>
                <p:nvPr/>
              </p:nvSpPr>
              <p:spPr bwMode="auto">
                <a:xfrm>
                  <a:off x="6142049" y="36821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81" name="Rounded Rectangle 80"/>
                <p:cNvSpPr>
                  <a:spLocks noChangeArrowheads="1"/>
                </p:cNvSpPr>
                <p:nvPr/>
              </p:nvSpPr>
              <p:spPr bwMode="auto">
                <a:xfrm>
                  <a:off x="6751649" y="36821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82" name="Rounded Rectangle 81"/>
                <p:cNvSpPr>
                  <a:spLocks noChangeArrowheads="1"/>
                </p:cNvSpPr>
                <p:nvPr/>
              </p:nvSpPr>
              <p:spPr bwMode="auto">
                <a:xfrm>
                  <a:off x="7361249" y="36821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83" name="Rounded Rectangle 82"/>
                <p:cNvSpPr>
                  <a:spLocks noChangeArrowheads="1"/>
                </p:cNvSpPr>
                <p:nvPr/>
              </p:nvSpPr>
              <p:spPr bwMode="auto">
                <a:xfrm>
                  <a:off x="4922849" y="35011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84" name="Rounded Rectangle 83"/>
                <p:cNvSpPr>
                  <a:spLocks noChangeArrowheads="1"/>
                </p:cNvSpPr>
                <p:nvPr/>
              </p:nvSpPr>
              <p:spPr bwMode="auto">
                <a:xfrm>
                  <a:off x="5532449" y="35011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85" name="Rounded Rectangle 84"/>
                <p:cNvSpPr>
                  <a:spLocks noChangeArrowheads="1"/>
                </p:cNvSpPr>
                <p:nvPr/>
              </p:nvSpPr>
              <p:spPr bwMode="auto">
                <a:xfrm>
                  <a:off x="6142049" y="35011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86" name="Rounded Rectangle 85"/>
                <p:cNvSpPr>
                  <a:spLocks noChangeArrowheads="1"/>
                </p:cNvSpPr>
                <p:nvPr/>
              </p:nvSpPr>
              <p:spPr bwMode="auto">
                <a:xfrm>
                  <a:off x="6751649" y="35011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87" name="Rounded Rectangle 86"/>
                <p:cNvSpPr>
                  <a:spLocks noChangeArrowheads="1"/>
                </p:cNvSpPr>
                <p:nvPr/>
              </p:nvSpPr>
              <p:spPr bwMode="auto">
                <a:xfrm>
                  <a:off x="7361249" y="35011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88" name="Rounded Rectangle 87"/>
                <p:cNvSpPr>
                  <a:spLocks noChangeArrowheads="1"/>
                </p:cNvSpPr>
                <p:nvPr/>
              </p:nvSpPr>
              <p:spPr bwMode="auto">
                <a:xfrm>
                  <a:off x="4922849" y="33201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89" name="Rounded Rectangle 88"/>
                <p:cNvSpPr>
                  <a:spLocks noChangeArrowheads="1"/>
                </p:cNvSpPr>
                <p:nvPr/>
              </p:nvSpPr>
              <p:spPr bwMode="auto">
                <a:xfrm>
                  <a:off x="5532449" y="33201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90" name="Rounded Rectangle 89"/>
                <p:cNvSpPr>
                  <a:spLocks noChangeArrowheads="1"/>
                </p:cNvSpPr>
                <p:nvPr/>
              </p:nvSpPr>
              <p:spPr bwMode="auto">
                <a:xfrm>
                  <a:off x="6142049" y="33201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91" name="Rounded Rectangle 90"/>
                <p:cNvSpPr>
                  <a:spLocks noChangeArrowheads="1"/>
                </p:cNvSpPr>
                <p:nvPr/>
              </p:nvSpPr>
              <p:spPr bwMode="auto">
                <a:xfrm>
                  <a:off x="6751649" y="33201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92" name="Rounded Rectangle 91"/>
                <p:cNvSpPr>
                  <a:spLocks noChangeArrowheads="1"/>
                </p:cNvSpPr>
                <p:nvPr/>
              </p:nvSpPr>
              <p:spPr bwMode="auto">
                <a:xfrm>
                  <a:off x="7361249" y="33201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93" name="Rounded Rectangle 92"/>
                <p:cNvSpPr>
                  <a:spLocks noChangeArrowheads="1"/>
                </p:cNvSpPr>
                <p:nvPr/>
              </p:nvSpPr>
              <p:spPr bwMode="auto">
                <a:xfrm>
                  <a:off x="4922849" y="31391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94" name="Rounded Rectangle 93"/>
                <p:cNvSpPr>
                  <a:spLocks noChangeArrowheads="1"/>
                </p:cNvSpPr>
                <p:nvPr/>
              </p:nvSpPr>
              <p:spPr bwMode="auto">
                <a:xfrm>
                  <a:off x="5532449" y="31391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95" name="Rounded Rectangle 94"/>
                <p:cNvSpPr>
                  <a:spLocks noChangeArrowheads="1"/>
                </p:cNvSpPr>
                <p:nvPr/>
              </p:nvSpPr>
              <p:spPr bwMode="auto">
                <a:xfrm>
                  <a:off x="6142049" y="31391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96" name="Rounded Rectangle 95"/>
                <p:cNvSpPr>
                  <a:spLocks noChangeArrowheads="1"/>
                </p:cNvSpPr>
                <p:nvPr/>
              </p:nvSpPr>
              <p:spPr bwMode="auto">
                <a:xfrm>
                  <a:off x="6751649" y="31391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97" name="Rounded Rectangle 96"/>
                <p:cNvSpPr>
                  <a:spLocks noChangeArrowheads="1"/>
                </p:cNvSpPr>
                <p:nvPr/>
              </p:nvSpPr>
              <p:spPr bwMode="auto">
                <a:xfrm>
                  <a:off x="7361249" y="31391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98" name="Rounded Rectangle 97"/>
                <p:cNvSpPr>
                  <a:spLocks noChangeArrowheads="1"/>
                </p:cNvSpPr>
                <p:nvPr/>
              </p:nvSpPr>
              <p:spPr bwMode="auto">
                <a:xfrm>
                  <a:off x="4922849" y="29582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99" name="Rounded Rectangle 98"/>
                <p:cNvSpPr>
                  <a:spLocks noChangeArrowheads="1"/>
                </p:cNvSpPr>
                <p:nvPr/>
              </p:nvSpPr>
              <p:spPr bwMode="auto">
                <a:xfrm>
                  <a:off x="5532449" y="29582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00" name="Rounded Rectangle 99"/>
                <p:cNvSpPr>
                  <a:spLocks noChangeArrowheads="1"/>
                </p:cNvSpPr>
                <p:nvPr/>
              </p:nvSpPr>
              <p:spPr bwMode="auto">
                <a:xfrm>
                  <a:off x="6142049" y="29582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01" name="Rounded Rectangle 100"/>
                <p:cNvSpPr>
                  <a:spLocks noChangeArrowheads="1"/>
                </p:cNvSpPr>
                <p:nvPr/>
              </p:nvSpPr>
              <p:spPr bwMode="auto">
                <a:xfrm>
                  <a:off x="6751649" y="29582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02" name="Rounded Rectangle 101"/>
                <p:cNvSpPr>
                  <a:spLocks noChangeArrowheads="1"/>
                </p:cNvSpPr>
                <p:nvPr/>
              </p:nvSpPr>
              <p:spPr bwMode="auto">
                <a:xfrm>
                  <a:off x="7361249" y="29582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03" name="Rounded Rectangle 102"/>
                <p:cNvSpPr>
                  <a:spLocks noChangeArrowheads="1"/>
                </p:cNvSpPr>
                <p:nvPr/>
              </p:nvSpPr>
              <p:spPr bwMode="auto">
                <a:xfrm>
                  <a:off x="4922849" y="27772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04" name="Rounded Rectangle 103"/>
                <p:cNvSpPr>
                  <a:spLocks noChangeArrowheads="1"/>
                </p:cNvSpPr>
                <p:nvPr/>
              </p:nvSpPr>
              <p:spPr bwMode="auto">
                <a:xfrm>
                  <a:off x="5532449" y="27772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05" name="Rounded Rectangle 104"/>
                <p:cNvSpPr>
                  <a:spLocks noChangeArrowheads="1"/>
                </p:cNvSpPr>
                <p:nvPr/>
              </p:nvSpPr>
              <p:spPr bwMode="auto">
                <a:xfrm>
                  <a:off x="6142049" y="27772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06" name="Rounded Rectangle 105"/>
                <p:cNvSpPr>
                  <a:spLocks noChangeArrowheads="1"/>
                </p:cNvSpPr>
                <p:nvPr/>
              </p:nvSpPr>
              <p:spPr bwMode="auto">
                <a:xfrm>
                  <a:off x="6751649" y="27772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07" name="Rounded Rectangle 106"/>
                <p:cNvSpPr>
                  <a:spLocks noChangeArrowheads="1"/>
                </p:cNvSpPr>
                <p:nvPr/>
              </p:nvSpPr>
              <p:spPr bwMode="auto">
                <a:xfrm>
                  <a:off x="7361249" y="27772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</p:grpSp>
          <p:grpSp>
            <p:nvGrpSpPr>
              <p:cNvPr id="2" name="Group 1"/>
              <p:cNvGrpSpPr/>
              <p:nvPr/>
            </p:nvGrpSpPr>
            <p:grpSpPr>
              <a:xfrm>
                <a:off x="4922849" y="1148463"/>
                <a:ext cx="2642782" cy="1834991"/>
                <a:chOff x="4922849" y="1148463"/>
                <a:chExt cx="2642782" cy="1834991"/>
              </a:xfrm>
            </p:grpSpPr>
            <p:sp>
              <p:nvSpPr>
                <p:cNvPr id="108" name="Rounded Rectangle 107"/>
                <p:cNvSpPr>
                  <a:spLocks noChangeArrowheads="1"/>
                </p:cNvSpPr>
                <p:nvPr/>
              </p:nvSpPr>
              <p:spPr bwMode="auto">
                <a:xfrm>
                  <a:off x="4922849" y="25962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09" name="Rounded Rectangle 108"/>
                <p:cNvSpPr>
                  <a:spLocks noChangeArrowheads="1"/>
                </p:cNvSpPr>
                <p:nvPr/>
              </p:nvSpPr>
              <p:spPr bwMode="auto">
                <a:xfrm>
                  <a:off x="5532449" y="25962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10" name="Rounded Rectangle 109"/>
                <p:cNvSpPr>
                  <a:spLocks noChangeArrowheads="1"/>
                </p:cNvSpPr>
                <p:nvPr/>
              </p:nvSpPr>
              <p:spPr bwMode="auto">
                <a:xfrm>
                  <a:off x="6142049" y="25962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11" name="Rounded Rectangle 110"/>
                <p:cNvSpPr>
                  <a:spLocks noChangeArrowheads="1"/>
                </p:cNvSpPr>
                <p:nvPr/>
              </p:nvSpPr>
              <p:spPr bwMode="auto">
                <a:xfrm>
                  <a:off x="6751649" y="25962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12" name="Rounded Rectangle 111"/>
                <p:cNvSpPr>
                  <a:spLocks noChangeArrowheads="1"/>
                </p:cNvSpPr>
                <p:nvPr/>
              </p:nvSpPr>
              <p:spPr bwMode="auto">
                <a:xfrm>
                  <a:off x="7361249" y="25962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13" name="Rounded Rectangle 112"/>
                <p:cNvSpPr>
                  <a:spLocks noChangeArrowheads="1"/>
                </p:cNvSpPr>
                <p:nvPr/>
              </p:nvSpPr>
              <p:spPr bwMode="auto">
                <a:xfrm>
                  <a:off x="4922849" y="24152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14" name="Rounded Rectangle 113"/>
                <p:cNvSpPr>
                  <a:spLocks noChangeArrowheads="1"/>
                </p:cNvSpPr>
                <p:nvPr/>
              </p:nvSpPr>
              <p:spPr bwMode="auto">
                <a:xfrm>
                  <a:off x="5532449" y="24152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15" name="Rounded Rectangle 114"/>
                <p:cNvSpPr>
                  <a:spLocks noChangeArrowheads="1"/>
                </p:cNvSpPr>
                <p:nvPr/>
              </p:nvSpPr>
              <p:spPr bwMode="auto">
                <a:xfrm>
                  <a:off x="6142049" y="24152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16" name="Rounded Rectangle 115"/>
                <p:cNvSpPr>
                  <a:spLocks noChangeArrowheads="1"/>
                </p:cNvSpPr>
                <p:nvPr/>
              </p:nvSpPr>
              <p:spPr bwMode="auto">
                <a:xfrm>
                  <a:off x="6751649" y="24152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17" name="Rounded Rectangle 116"/>
                <p:cNvSpPr>
                  <a:spLocks noChangeArrowheads="1"/>
                </p:cNvSpPr>
                <p:nvPr/>
              </p:nvSpPr>
              <p:spPr bwMode="auto">
                <a:xfrm>
                  <a:off x="7361249" y="24152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18" name="Rounded Rectangle 117"/>
                <p:cNvSpPr>
                  <a:spLocks noChangeArrowheads="1"/>
                </p:cNvSpPr>
                <p:nvPr/>
              </p:nvSpPr>
              <p:spPr bwMode="auto">
                <a:xfrm>
                  <a:off x="4922849" y="22343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19" name="Rounded Rectangle 118"/>
                <p:cNvSpPr>
                  <a:spLocks noChangeArrowheads="1"/>
                </p:cNvSpPr>
                <p:nvPr/>
              </p:nvSpPr>
              <p:spPr bwMode="auto">
                <a:xfrm>
                  <a:off x="5532449" y="22343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20" name="Rounded Rectangle 119"/>
                <p:cNvSpPr>
                  <a:spLocks noChangeArrowheads="1"/>
                </p:cNvSpPr>
                <p:nvPr/>
              </p:nvSpPr>
              <p:spPr bwMode="auto">
                <a:xfrm>
                  <a:off x="6142049" y="22343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21" name="Rounded Rectangle 120"/>
                <p:cNvSpPr>
                  <a:spLocks noChangeArrowheads="1"/>
                </p:cNvSpPr>
                <p:nvPr/>
              </p:nvSpPr>
              <p:spPr bwMode="auto">
                <a:xfrm>
                  <a:off x="6751649" y="22343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22" name="Rounded Rectangle 121"/>
                <p:cNvSpPr>
                  <a:spLocks noChangeArrowheads="1"/>
                </p:cNvSpPr>
                <p:nvPr/>
              </p:nvSpPr>
              <p:spPr bwMode="auto">
                <a:xfrm>
                  <a:off x="7361249" y="22343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23" name="Rounded Rectangle 122"/>
                <p:cNvSpPr>
                  <a:spLocks noChangeArrowheads="1"/>
                </p:cNvSpPr>
                <p:nvPr/>
              </p:nvSpPr>
              <p:spPr bwMode="auto">
                <a:xfrm>
                  <a:off x="4922849" y="20533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24" name="Rounded Rectangle 123"/>
                <p:cNvSpPr>
                  <a:spLocks noChangeArrowheads="1"/>
                </p:cNvSpPr>
                <p:nvPr/>
              </p:nvSpPr>
              <p:spPr bwMode="auto">
                <a:xfrm>
                  <a:off x="5532449" y="20533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25" name="Rounded Rectangle 124"/>
                <p:cNvSpPr>
                  <a:spLocks noChangeArrowheads="1"/>
                </p:cNvSpPr>
                <p:nvPr/>
              </p:nvSpPr>
              <p:spPr bwMode="auto">
                <a:xfrm>
                  <a:off x="6142049" y="20533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26" name="Rounded Rectangle 125"/>
                <p:cNvSpPr>
                  <a:spLocks noChangeArrowheads="1"/>
                </p:cNvSpPr>
                <p:nvPr/>
              </p:nvSpPr>
              <p:spPr bwMode="auto">
                <a:xfrm>
                  <a:off x="6751649" y="20533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27" name="Rounded Rectangle 126"/>
                <p:cNvSpPr>
                  <a:spLocks noChangeArrowheads="1"/>
                </p:cNvSpPr>
                <p:nvPr/>
              </p:nvSpPr>
              <p:spPr bwMode="auto">
                <a:xfrm>
                  <a:off x="7361249" y="20533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28" name="Rounded Rectangle 127"/>
                <p:cNvSpPr>
                  <a:spLocks noChangeArrowheads="1"/>
                </p:cNvSpPr>
                <p:nvPr/>
              </p:nvSpPr>
              <p:spPr bwMode="auto">
                <a:xfrm>
                  <a:off x="4922849" y="18723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29" name="Rounded Rectangle 128"/>
                <p:cNvSpPr>
                  <a:spLocks noChangeArrowheads="1"/>
                </p:cNvSpPr>
                <p:nvPr/>
              </p:nvSpPr>
              <p:spPr bwMode="auto">
                <a:xfrm>
                  <a:off x="5532449" y="18723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30" name="Rounded Rectangle 129"/>
                <p:cNvSpPr>
                  <a:spLocks noChangeArrowheads="1"/>
                </p:cNvSpPr>
                <p:nvPr/>
              </p:nvSpPr>
              <p:spPr bwMode="auto">
                <a:xfrm>
                  <a:off x="6142049" y="18723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31" name="Rounded Rectangle 130"/>
                <p:cNvSpPr>
                  <a:spLocks noChangeArrowheads="1"/>
                </p:cNvSpPr>
                <p:nvPr/>
              </p:nvSpPr>
              <p:spPr bwMode="auto">
                <a:xfrm>
                  <a:off x="6751649" y="18723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32" name="Rounded Rectangle 131"/>
                <p:cNvSpPr>
                  <a:spLocks noChangeArrowheads="1"/>
                </p:cNvSpPr>
                <p:nvPr/>
              </p:nvSpPr>
              <p:spPr bwMode="auto">
                <a:xfrm>
                  <a:off x="7361249" y="18723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33" name="Rounded Rectangle 132"/>
                <p:cNvSpPr>
                  <a:spLocks noChangeArrowheads="1"/>
                </p:cNvSpPr>
                <p:nvPr/>
              </p:nvSpPr>
              <p:spPr bwMode="auto">
                <a:xfrm>
                  <a:off x="4922849" y="16913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34" name="Rounded Rectangle 133"/>
                <p:cNvSpPr>
                  <a:spLocks noChangeArrowheads="1"/>
                </p:cNvSpPr>
                <p:nvPr/>
              </p:nvSpPr>
              <p:spPr bwMode="auto">
                <a:xfrm>
                  <a:off x="5532449" y="16913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35" name="Rounded Rectangle 134"/>
                <p:cNvSpPr>
                  <a:spLocks noChangeArrowheads="1"/>
                </p:cNvSpPr>
                <p:nvPr/>
              </p:nvSpPr>
              <p:spPr bwMode="auto">
                <a:xfrm>
                  <a:off x="6142049" y="16913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36" name="Rounded Rectangle 135"/>
                <p:cNvSpPr>
                  <a:spLocks noChangeArrowheads="1"/>
                </p:cNvSpPr>
                <p:nvPr/>
              </p:nvSpPr>
              <p:spPr bwMode="auto">
                <a:xfrm>
                  <a:off x="6751649" y="16913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37" name="Rounded Rectangle 136"/>
                <p:cNvSpPr>
                  <a:spLocks noChangeArrowheads="1"/>
                </p:cNvSpPr>
                <p:nvPr/>
              </p:nvSpPr>
              <p:spPr bwMode="auto">
                <a:xfrm>
                  <a:off x="7361249" y="16913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38" name="Rounded Rectangle 137"/>
                <p:cNvSpPr>
                  <a:spLocks noChangeArrowheads="1"/>
                </p:cNvSpPr>
                <p:nvPr/>
              </p:nvSpPr>
              <p:spPr bwMode="auto">
                <a:xfrm>
                  <a:off x="4922849" y="15104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39" name="Rounded Rectangle 138"/>
                <p:cNvSpPr>
                  <a:spLocks noChangeArrowheads="1"/>
                </p:cNvSpPr>
                <p:nvPr/>
              </p:nvSpPr>
              <p:spPr bwMode="auto">
                <a:xfrm>
                  <a:off x="5532449" y="15104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40" name="Rounded Rectangle 139"/>
                <p:cNvSpPr>
                  <a:spLocks noChangeArrowheads="1"/>
                </p:cNvSpPr>
                <p:nvPr/>
              </p:nvSpPr>
              <p:spPr bwMode="auto">
                <a:xfrm>
                  <a:off x="6142049" y="15104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41" name="Rounded Rectangle 140"/>
                <p:cNvSpPr>
                  <a:spLocks noChangeArrowheads="1"/>
                </p:cNvSpPr>
                <p:nvPr/>
              </p:nvSpPr>
              <p:spPr bwMode="auto">
                <a:xfrm>
                  <a:off x="6751649" y="15104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42" name="Rounded Rectangle 141"/>
                <p:cNvSpPr>
                  <a:spLocks noChangeArrowheads="1"/>
                </p:cNvSpPr>
                <p:nvPr/>
              </p:nvSpPr>
              <p:spPr bwMode="auto">
                <a:xfrm>
                  <a:off x="7361249" y="15104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43" name="Rounded Rectangle 142"/>
                <p:cNvSpPr>
                  <a:spLocks noChangeArrowheads="1"/>
                </p:cNvSpPr>
                <p:nvPr/>
              </p:nvSpPr>
              <p:spPr bwMode="auto">
                <a:xfrm>
                  <a:off x="4922849" y="13294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44" name="Rounded Rectangle 143"/>
                <p:cNvSpPr>
                  <a:spLocks noChangeArrowheads="1"/>
                </p:cNvSpPr>
                <p:nvPr/>
              </p:nvSpPr>
              <p:spPr bwMode="auto">
                <a:xfrm>
                  <a:off x="5532449" y="13294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45" name="Rounded Rectangle 144"/>
                <p:cNvSpPr>
                  <a:spLocks noChangeArrowheads="1"/>
                </p:cNvSpPr>
                <p:nvPr/>
              </p:nvSpPr>
              <p:spPr bwMode="auto">
                <a:xfrm>
                  <a:off x="6142049" y="13294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46" name="Rounded Rectangle 145"/>
                <p:cNvSpPr>
                  <a:spLocks noChangeArrowheads="1"/>
                </p:cNvSpPr>
                <p:nvPr/>
              </p:nvSpPr>
              <p:spPr bwMode="auto">
                <a:xfrm>
                  <a:off x="6751649" y="13294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47" name="Rounded Rectangle 146"/>
                <p:cNvSpPr>
                  <a:spLocks noChangeArrowheads="1"/>
                </p:cNvSpPr>
                <p:nvPr/>
              </p:nvSpPr>
              <p:spPr bwMode="auto">
                <a:xfrm>
                  <a:off x="7361249" y="13294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48" name="Rounded Rectangle 147"/>
                <p:cNvSpPr>
                  <a:spLocks noChangeArrowheads="1"/>
                </p:cNvSpPr>
                <p:nvPr/>
              </p:nvSpPr>
              <p:spPr bwMode="auto">
                <a:xfrm>
                  <a:off x="4922849" y="11484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49" name="Rounded Rectangle 148"/>
                <p:cNvSpPr>
                  <a:spLocks noChangeArrowheads="1"/>
                </p:cNvSpPr>
                <p:nvPr/>
              </p:nvSpPr>
              <p:spPr bwMode="auto">
                <a:xfrm>
                  <a:off x="5532449" y="11484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50" name="Rounded Rectangle 149"/>
                <p:cNvSpPr>
                  <a:spLocks noChangeArrowheads="1"/>
                </p:cNvSpPr>
                <p:nvPr/>
              </p:nvSpPr>
              <p:spPr bwMode="auto">
                <a:xfrm>
                  <a:off x="6142049" y="11484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51" name="Rounded Rectangle 150"/>
                <p:cNvSpPr>
                  <a:spLocks noChangeArrowheads="1"/>
                </p:cNvSpPr>
                <p:nvPr/>
              </p:nvSpPr>
              <p:spPr bwMode="auto">
                <a:xfrm>
                  <a:off x="6751649" y="11484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52" name="Rounded Rectangle 151"/>
                <p:cNvSpPr>
                  <a:spLocks noChangeArrowheads="1"/>
                </p:cNvSpPr>
                <p:nvPr/>
              </p:nvSpPr>
              <p:spPr bwMode="auto">
                <a:xfrm>
                  <a:off x="7361249" y="11484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</p:grpSp>
        </p:grpSp>
      </p:grpSp>
      <p:sp>
        <p:nvSpPr>
          <p:cNvPr id="178" name="Right Brace 177"/>
          <p:cNvSpPr/>
          <p:nvPr/>
        </p:nvSpPr>
        <p:spPr>
          <a:xfrm>
            <a:off x="9264352" y="2852936"/>
            <a:ext cx="504056" cy="1656184"/>
          </a:xfrm>
          <a:prstGeom prst="rightBrac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9" name="Right Brace 178"/>
          <p:cNvSpPr/>
          <p:nvPr/>
        </p:nvSpPr>
        <p:spPr>
          <a:xfrm>
            <a:off x="9264352" y="1268760"/>
            <a:ext cx="504056" cy="1584176"/>
          </a:xfrm>
          <a:prstGeom prst="rightBrac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0" name="TextBox 179"/>
          <p:cNvSpPr txBox="1"/>
          <p:nvPr/>
        </p:nvSpPr>
        <p:spPr>
          <a:xfrm>
            <a:off x="9768408" y="1772816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FC000"/>
                </a:solidFill>
              </a:rPr>
              <a:t>A</a:t>
            </a:r>
          </a:p>
        </p:txBody>
      </p:sp>
      <p:sp>
        <p:nvSpPr>
          <p:cNvPr id="181" name="TextBox 180"/>
          <p:cNvSpPr txBox="1"/>
          <p:nvPr/>
        </p:nvSpPr>
        <p:spPr>
          <a:xfrm>
            <a:off x="9768408" y="3429000"/>
            <a:ext cx="386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00B050"/>
                </a:solidFill>
              </a:rPr>
              <a:t>B</a:t>
            </a:r>
          </a:p>
        </p:txBody>
      </p:sp>
      <p:sp>
        <p:nvSpPr>
          <p:cNvPr id="182" name="Rectangle 181"/>
          <p:cNvSpPr/>
          <p:nvPr/>
        </p:nvSpPr>
        <p:spPr>
          <a:xfrm>
            <a:off x="9768408" y="5157192"/>
            <a:ext cx="4106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7030A0"/>
                </a:solidFill>
              </a:rPr>
              <a:t>D</a:t>
            </a:r>
          </a:p>
        </p:txBody>
      </p:sp>
      <p:sp>
        <p:nvSpPr>
          <p:cNvPr id="183" name="Rectangle 4"/>
          <p:cNvSpPr>
            <a:spLocks noChangeArrowheads="1"/>
          </p:cNvSpPr>
          <p:nvPr/>
        </p:nvSpPr>
        <p:spPr bwMode="auto">
          <a:xfrm>
            <a:off x="1750640" y="2564905"/>
            <a:ext cx="4057328" cy="120032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Allopolyploid of 3 diploid species (hexaploid)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3 copies of each gene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Right Brace 176"/>
          <p:cNvSpPr/>
          <p:nvPr/>
        </p:nvSpPr>
        <p:spPr>
          <a:xfrm>
            <a:off x="9264352" y="4509120"/>
            <a:ext cx="504056" cy="1800200"/>
          </a:xfrm>
          <a:prstGeom prst="rightBrac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34DFAF1-F61F-BC5B-3E64-0F361B7C6CD8}"/>
              </a:ext>
            </a:extLst>
          </p:cNvPr>
          <p:cNvSpPr txBox="1">
            <a:spLocks/>
          </p:cNvSpPr>
          <p:nvPr/>
        </p:nvSpPr>
        <p:spPr>
          <a:xfrm>
            <a:off x="2152650" y="143756"/>
            <a:ext cx="7886700" cy="44274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Challenge of the Wheat Genome</a:t>
            </a:r>
            <a:endParaRPr lang="en-US" sz="2800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D8E1A20A-3AA2-414B-C370-66DA9F8BF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0640" y="4291535"/>
            <a:ext cx="4057328" cy="120032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85% of genome consists of repetitive elements (DNA and retrotransposons)</a:t>
            </a:r>
          </a:p>
        </p:txBody>
      </p:sp>
    </p:spTree>
    <p:extLst>
      <p:ext uri="{BB962C8B-B14F-4D97-AF65-F5344CB8AC3E}">
        <p14:creationId xmlns:p14="http://schemas.microsoft.com/office/powerpoint/2010/main" val="366501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101" y="5136091"/>
            <a:ext cx="11371152" cy="1208729"/>
          </a:xfrm>
          <a:noFill/>
        </p:spPr>
        <p:txBody>
          <a:bodyPr wrap="square" rtlCol="0">
            <a:spAutoFit/>
          </a:bodyPr>
          <a:lstStyle/>
          <a:p>
            <a:pPr mar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CA" sz="2000" dirty="0">
                <a:solidFill>
                  <a:srgbClr val="AC0000"/>
                </a:solidFill>
              </a:rPr>
              <a:t>Single reference is not fully representative</a:t>
            </a:r>
          </a:p>
          <a:p>
            <a:pPr mar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CA" sz="2000" dirty="0">
                <a:solidFill>
                  <a:srgbClr val="AC0000"/>
                </a:solidFill>
              </a:rPr>
              <a:t>Importance of CNV (</a:t>
            </a:r>
            <a:r>
              <a:rPr lang="en-CA" sz="2000" u="sng" dirty="0">
                <a:solidFill>
                  <a:srgbClr val="AC0000"/>
                </a:solidFill>
              </a:rPr>
              <a:t>c</a:t>
            </a:r>
            <a:r>
              <a:rPr lang="en-CA" sz="2000" dirty="0">
                <a:solidFill>
                  <a:srgbClr val="AC0000"/>
                </a:solidFill>
              </a:rPr>
              <a:t>opy </a:t>
            </a:r>
            <a:r>
              <a:rPr lang="en-CA" sz="2000" u="sng" dirty="0">
                <a:solidFill>
                  <a:srgbClr val="AC0000"/>
                </a:solidFill>
              </a:rPr>
              <a:t>n</a:t>
            </a:r>
            <a:r>
              <a:rPr lang="en-CA" sz="2000" dirty="0">
                <a:solidFill>
                  <a:srgbClr val="AC0000"/>
                </a:solidFill>
              </a:rPr>
              <a:t>umber </a:t>
            </a:r>
            <a:r>
              <a:rPr lang="en-CA" sz="2000" u="sng" dirty="0">
                <a:solidFill>
                  <a:srgbClr val="AC0000"/>
                </a:solidFill>
              </a:rPr>
              <a:t>v</a:t>
            </a:r>
            <a:r>
              <a:rPr lang="en-CA" sz="2000" dirty="0">
                <a:solidFill>
                  <a:srgbClr val="AC0000"/>
                </a:solidFill>
              </a:rPr>
              <a:t>ariation) and PAV (</a:t>
            </a:r>
            <a:r>
              <a:rPr lang="en-CA" sz="2000" u="sng" dirty="0">
                <a:solidFill>
                  <a:srgbClr val="AC0000"/>
                </a:solidFill>
              </a:rPr>
              <a:t>p</a:t>
            </a:r>
            <a:r>
              <a:rPr lang="en-CA" sz="2000" dirty="0">
                <a:solidFill>
                  <a:srgbClr val="AC0000"/>
                </a:solidFill>
              </a:rPr>
              <a:t>resence </a:t>
            </a:r>
            <a:r>
              <a:rPr lang="en-CA" sz="2000" u="sng" dirty="0">
                <a:solidFill>
                  <a:srgbClr val="AC0000"/>
                </a:solidFill>
              </a:rPr>
              <a:t>a</a:t>
            </a:r>
            <a:r>
              <a:rPr lang="en-CA" sz="2000" dirty="0">
                <a:solidFill>
                  <a:srgbClr val="AC0000"/>
                </a:solidFill>
              </a:rPr>
              <a:t>bsence </a:t>
            </a:r>
            <a:r>
              <a:rPr lang="en-CA" sz="2000" u="sng" dirty="0">
                <a:solidFill>
                  <a:srgbClr val="AC0000"/>
                </a:solidFill>
              </a:rPr>
              <a:t>v</a:t>
            </a:r>
            <a:r>
              <a:rPr lang="en-CA" sz="2000" dirty="0">
                <a:solidFill>
                  <a:srgbClr val="AC0000"/>
                </a:solidFill>
              </a:rPr>
              <a:t>ariation) in phenotype</a:t>
            </a:r>
          </a:p>
          <a:p>
            <a:pPr mar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CA" sz="2000" dirty="0">
                <a:solidFill>
                  <a:srgbClr val="AC0000"/>
                </a:solidFill>
              </a:rPr>
              <a:t>Complete atlas of the gene content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6729" y="928981"/>
            <a:ext cx="5695435" cy="40295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8700155-7594-4753-BC1C-ECA0DEA45749}"/>
              </a:ext>
            </a:extLst>
          </p:cNvPr>
          <p:cNvSpPr txBox="1"/>
          <p:nvPr/>
        </p:nvSpPr>
        <p:spPr>
          <a:xfrm>
            <a:off x="1600201" y="188641"/>
            <a:ext cx="8972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AC0000"/>
                </a:solidFill>
                <a:latin typeface="Trebuchet MS" pitchFamily="34" charset="0"/>
                <a:cs typeface="Times New Roman" pitchFamily="18" charset="0"/>
              </a:rPr>
              <a:t>Need for pan-genome</a:t>
            </a:r>
            <a:endParaRPr lang="en-GB" sz="2400" dirty="0">
              <a:solidFill>
                <a:srgbClr val="AC0000"/>
              </a:solidFill>
              <a:latin typeface="Trebuchet M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5122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6430A3C-AA0E-4326-9E74-47575C5AF7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245125"/>
              </p:ext>
            </p:extLst>
          </p:nvPr>
        </p:nvGraphicFramePr>
        <p:xfrm>
          <a:off x="1104452" y="164782"/>
          <a:ext cx="4214737" cy="6528435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622788">
                  <a:extLst>
                    <a:ext uri="{9D8B030D-6E8A-4147-A177-3AD203B41FA5}">
                      <a16:colId xmlns:a16="http://schemas.microsoft.com/office/drawing/2014/main" val="2934323502"/>
                    </a:ext>
                  </a:extLst>
                </a:gridCol>
                <a:gridCol w="811392">
                  <a:extLst>
                    <a:ext uri="{9D8B030D-6E8A-4147-A177-3AD203B41FA5}">
                      <a16:colId xmlns:a16="http://schemas.microsoft.com/office/drawing/2014/main" val="1416614757"/>
                    </a:ext>
                  </a:extLst>
                </a:gridCol>
                <a:gridCol w="1780557">
                  <a:extLst>
                    <a:ext uri="{9D8B030D-6E8A-4147-A177-3AD203B41FA5}">
                      <a16:colId xmlns:a16="http://schemas.microsoft.com/office/drawing/2014/main" val="2321529261"/>
                    </a:ext>
                  </a:extLst>
                </a:gridCol>
              </a:tblGrid>
              <a:tr h="2588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Variety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Habit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Origin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33440517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Lancer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spring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Australia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89384081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Mace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spring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Australia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83369912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CDC Landmark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spring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Canada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35565057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CDC Stanley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spring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Canada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10878669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Paragon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spring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UK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25477711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Cadenza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spring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UK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753961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 err="1">
                          <a:effectLst/>
                        </a:rPr>
                        <a:t>Weebil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spring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CIMMYT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046746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07769451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 err="1">
                          <a:effectLst/>
                        </a:rPr>
                        <a:t>Robigus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winter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UK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11318440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Claire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winter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UK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70760375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Arina 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winter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Switzerland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13860759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Julius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winter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Germany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329508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Norin-61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winter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Japan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87786696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Jagger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winter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US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19934569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SY Mattis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winter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Syngenta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92876612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22767219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 190962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spring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Italy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52632324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84155368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Kronos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spring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US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02261194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Svevo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spring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Italy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2441063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ctr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64191911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 err="1">
                          <a:effectLst/>
                        </a:rPr>
                        <a:t>Zavitan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-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Israel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44659328"/>
                  </a:ext>
                </a:extLst>
              </a:tr>
            </a:tbl>
          </a:graphicData>
        </a:graphic>
      </p:graphicFrame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7175818-2EE0-4957-BE1A-7B5F02832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235" y="2274939"/>
            <a:ext cx="2601157" cy="439287"/>
          </a:xfrm>
          <a:noFill/>
        </p:spPr>
        <p:txBody>
          <a:bodyPr wrap="square" rtlCol="0">
            <a:spAutoFit/>
          </a:bodyPr>
          <a:lstStyle/>
          <a:p>
            <a:pPr marL="0" indent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CA" sz="2000" dirty="0"/>
              <a:t>Bread wheat (6x)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5E1CFA7-A6F1-431A-BBF2-0A3052ED3220}"/>
              </a:ext>
            </a:extLst>
          </p:cNvPr>
          <p:cNvSpPr txBox="1">
            <a:spLocks/>
          </p:cNvSpPr>
          <p:nvPr/>
        </p:nvSpPr>
        <p:spPr>
          <a:xfrm>
            <a:off x="6857235" y="5668058"/>
            <a:ext cx="2601157" cy="43928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Durum wheat (4x)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69361D5-9BC8-47AE-9ADC-FDB129A5823E}"/>
              </a:ext>
            </a:extLst>
          </p:cNvPr>
          <p:cNvCxnSpPr>
            <a:cxnSpLocks/>
          </p:cNvCxnSpPr>
          <p:nvPr/>
        </p:nvCxnSpPr>
        <p:spPr>
          <a:xfrm>
            <a:off x="6751106" y="459096"/>
            <a:ext cx="0" cy="42487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814C31B-7721-4515-9728-A8F3A88863EE}"/>
              </a:ext>
            </a:extLst>
          </p:cNvPr>
          <p:cNvCxnSpPr>
            <a:cxnSpLocks/>
          </p:cNvCxnSpPr>
          <p:nvPr/>
        </p:nvCxnSpPr>
        <p:spPr>
          <a:xfrm flipV="1">
            <a:off x="6751106" y="5551695"/>
            <a:ext cx="0" cy="555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9AC0162-9296-4F5F-805B-B02131A41365}"/>
              </a:ext>
            </a:extLst>
          </p:cNvPr>
          <p:cNvSpPr txBox="1">
            <a:spLocks/>
          </p:cNvSpPr>
          <p:nvPr/>
        </p:nvSpPr>
        <p:spPr>
          <a:xfrm>
            <a:off x="6857235" y="6303650"/>
            <a:ext cx="2601157" cy="43928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Wild emmer (4x)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2A7880A-321F-4211-B862-0FACBD2F9212}"/>
              </a:ext>
            </a:extLst>
          </p:cNvPr>
          <p:cNvCxnSpPr>
            <a:cxnSpLocks/>
          </p:cNvCxnSpPr>
          <p:nvPr/>
        </p:nvCxnSpPr>
        <p:spPr>
          <a:xfrm flipV="1">
            <a:off x="6751106" y="6451378"/>
            <a:ext cx="0" cy="2147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1026628-717A-614E-4237-1C4FB51ED3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4647957"/>
              </p:ext>
            </p:extLst>
          </p:nvPr>
        </p:nvGraphicFramePr>
        <p:xfrm>
          <a:off x="5328882" y="164782"/>
          <a:ext cx="1292371" cy="6528435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292371">
                  <a:extLst>
                    <a:ext uri="{9D8B030D-6E8A-4147-A177-3AD203B41FA5}">
                      <a16:colId xmlns:a16="http://schemas.microsoft.com/office/drawing/2014/main" val="623044761"/>
                    </a:ext>
                  </a:extLst>
                </a:gridCol>
              </a:tblGrid>
              <a:tr h="2588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Abbreviation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45818738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LAC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98125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MAC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27542773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LDM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99343537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STA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72864307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30459061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CAD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91286649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WEE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47558065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68937157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41876054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11632784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ARI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90521803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JUL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65153472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92995271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JAG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34445834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SYM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5589401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77322642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TSP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51111556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74872861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32888529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TRITD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73145532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ctr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1149513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TRIDC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52234575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C9EADA8-FC69-B181-4558-834C5A830C8E}"/>
              </a:ext>
            </a:extLst>
          </p:cNvPr>
          <p:cNvSpPr txBox="1">
            <a:spLocks/>
          </p:cNvSpPr>
          <p:nvPr/>
        </p:nvSpPr>
        <p:spPr>
          <a:xfrm>
            <a:off x="6857235" y="4898179"/>
            <a:ext cx="2601157" cy="43928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Spelt (6x)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D56EBFD-CAE6-B6AB-A04B-95F69C6ECD62}"/>
              </a:ext>
            </a:extLst>
          </p:cNvPr>
          <p:cNvCxnSpPr>
            <a:cxnSpLocks/>
          </p:cNvCxnSpPr>
          <p:nvPr/>
        </p:nvCxnSpPr>
        <p:spPr>
          <a:xfrm flipV="1">
            <a:off x="6751106" y="5045907"/>
            <a:ext cx="0" cy="2147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822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/>
      <p:bldP spid="19" grpId="0"/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BFCB9DA-E489-74CA-0896-AA28051FA6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802426"/>
              </p:ext>
            </p:extLst>
          </p:nvPr>
        </p:nvGraphicFramePr>
        <p:xfrm>
          <a:off x="1104452" y="164782"/>
          <a:ext cx="4214737" cy="6528435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622788">
                  <a:extLst>
                    <a:ext uri="{9D8B030D-6E8A-4147-A177-3AD203B41FA5}">
                      <a16:colId xmlns:a16="http://schemas.microsoft.com/office/drawing/2014/main" val="2934323502"/>
                    </a:ext>
                  </a:extLst>
                </a:gridCol>
                <a:gridCol w="811392">
                  <a:extLst>
                    <a:ext uri="{9D8B030D-6E8A-4147-A177-3AD203B41FA5}">
                      <a16:colId xmlns:a16="http://schemas.microsoft.com/office/drawing/2014/main" val="1416614757"/>
                    </a:ext>
                  </a:extLst>
                </a:gridCol>
                <a:gridCol w="1780557">
                  <a:extLst>
                    <a:ext uri="{9D8B030D-6E8A-4147-A177-3AD203B41FA5}">
                      <a16:colId xmlns:a16="http://schemas.microsoft.com/office/drawing/2014/main" val="2321529261"/>
                    </a:ext>
                  </a:extLst>
                </a:gridCol>
              </a:tblGrid>
              <a:tr h="2588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Variety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Habit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Origin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33440517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Lancer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spring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Australia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384081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Mace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spring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Australia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369912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CDC Landmark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spring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Canada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5565057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CDC Stanley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spring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Canada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878669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Paragon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spring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UK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25477711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Cadenza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spring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UK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753961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 err="1">
                          <a:effectLst/>
                        </a:rPr>
                        <a:t>Weebil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spring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CIMMYT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046746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07769451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 err="1">
                          <a:effectLst/>
                        </a:rPr>
                        <a:t>Robigus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winter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UK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11318440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Claire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winter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UK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70760375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 err="1">
                          <a:effectLst/>
                        </a:rPr>
                        <a:t>Arina</a:t>
                      </a:r>
                      <a:r>
                        <a:rPr lang="en-GB" sz="1800" u="none" strike="noStrike" dirty="0">
                          <a:effectLst/>
                        </a:rPr>
                        <a:t>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winter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Switzerland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860759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Julius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winter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Germany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29508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Norin-61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winter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Japan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786696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Jagger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winter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US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934569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SY Mattis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winter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Syngenta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876612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22767219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 190962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spring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Italy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632324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84155368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Kronos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spring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US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02261194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 err="1">
                          <a:effectLst/>
                        </a:rPr>
                        <a:t>Svevo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spring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Italy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441063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ctr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64191911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 err="1">
                          <a:effectLst/>
                        </a:rPr>
                        <a:t>Zavitan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-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Israel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65932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9F0E275-1A82-1707-6E0C-B769DB3A67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08820"/>
              </p:ext>
            </p:extLst>
          </p:nvPr>
        </p:nvGraphicFramePr>
        <p:xfrm>
          <a:off x="5328882" y="164782"/>
          <a:ext cx="1292371" cy="6528435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292371">
                  <a:extLst>
                    <a:ext uri="{9D8B030D-6E8A-4147-A177-3AD203B41FA5}">
                      <a16:colId xmlns:a16="http://schemas.microsoft.com/office/drawing/2014/main" val="623044761"/>
                    </a:ext>
                  </a:extLst>
                </a:gridCol>
              </a:tblGrid>
              <a:tr h="2588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Abbreviation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45818738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LAC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98125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MAC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542773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LDM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343537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STA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864307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30459061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CAD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91286649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WEE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47558065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68937157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41876054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11632784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ARI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521803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JUL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153472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995271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JAG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445834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SYM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89401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77322642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TSP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111556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74872861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32888529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TRITD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145532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ctr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1149513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TRIDC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234575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6BFB64AD-B4C5-5D48-C23B-BDA65FE8A5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3853" y="1043786"/>
            <a:ext cx="2042337" cy="1993565"/>
          </a:xfrm>
          <a:prstGeom prst="rect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781606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AA24E9-78F0-EC43-7C6D-ED263BA74F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3853" y="1043786"/>
            <a:ext cx="2042337" cy="1993565"/>
          </a:xfrm>
          <a:prstGeom prst="rect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B70C4B-C740-66D1-87DA-8A44563720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7523" y="3959798"/>
            <a:ext cx="3837749" cy="1854416"/>
          </a:xfrm>
          <a:prstGeom prst="rect">
            <a:avLst/>
          </a:prstGeom>
          <a:ln w="76200">
            <a:solidFill>
              <a:srgbClr val="009999"/>
            </a:solidFill>
          </a:ln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F9D4FF1-871E-A741-716A-3809D7E972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042071"/>
              </p:ext>
            </p:extLst>
          </p:nvPr>
        </p:nvGraphicFramePr>
        <p:xfrm>
          <a:off x="1104452" y="164782"/>
          <a:ext cx="4214737" cy="6528435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622788">
                  <a:extLst>
                    <a:ext uri="{9D8B030D-6E8A-4147-A177-3AD203B41FA5}">
                      <a16:colId xmlns:a16="http://schemas.microsoft.com/office/drawing/2014/main" val="2934323502"/>
                    </a:ext>
                  </a:extLst>
                </a:gridCol>
                <a:gridCol w="811392">
                  <a:extLst>
                    <a:ext uri="{9D8B030D-6E8A-4147-A177-3AD203B41FA5}">
                      <a16:colId xmlns:a16="http://schemas.microsoft.com/office/drawing/2014/main" val="1416614757"/>
                    </a:ext>
                  </a:extLst>
                </a:gridCol>
                <a:gridCol w="1780557">
                  <a:extLst>
                    <a:ext uri="{9D8B030D-6E8A-4147-A177-3AD203B41FA5}">
                      <a16:colId xmlns:a16="http://schemas.microsoft.com/office/drawing/2014/main" val="2321529261"/>
                    </a:ext>
                  </a:extLst>
                </a:gridCol>
              </a:tblGrid>
              <a:tr h="2588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Variety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Habit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Origin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33440517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Lancer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spring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Australia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384081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Mace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spring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Australia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369912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CDC Landmark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spring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Canada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5565057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CDC Stanley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spring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Canada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878669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Paragon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spring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UK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477711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Cadenza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spring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UK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3961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 err="1">
                          <a:effectLst/>
                        </a:rPr>
                        <a:t>Weebil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spring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CIMMYT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46746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07769451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 err="1">
                          <a:effectLst/>
                        </a:rPr>
                        <a:t>Robigus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winter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UK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318440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Claire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winter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UK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760375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 err="1">
                          <a:effectLst/>
                        </a:rPr>
                        <a:t>Arina</a:t>
                      </a:r>
                      <a:r>
                        <a:rPr lang="en-GB" sz="1800" u="none" strike="noStrike" dirty="0">
                          <a:effectLst/>
                        </a:rPr>
                        <a:t>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winter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Switzerland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860759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Julius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winter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Germany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29508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Norin-61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winter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Japan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786696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Jagger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winter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US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934569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SY Mattis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winter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Syngenta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876612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22767219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 190962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spring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Italy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632324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84155368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Kronos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spring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US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2261194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 err="1">
                          <a:effectLst/>
                        </a:rPr>
                        <a:t>Svevo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spring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Italy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441063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ctr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64191911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 err="1">
                          <a:effectLst/>
                        </a:rPr>
                        <a:t>Zavitan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-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Israel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65932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FEC4CF9-252D-F4B6-74A9-40C7E32C14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058474"/>
              </p:ext>
            </p:extLst>
          </p:nvPr>
        </p:nvGraphicFramePr>
        <p:xfrm>
          <a:off x="5328882" y="164782"/>
          <a:ext cx="1292371" cy="6528435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292371">
                  <a:extLst>
                    <a:ext uri="{9D8B030D-6E8A-4147-A177-3AD203B41FA5}">
                      <a16:colId xmlns:a16="http://schemas.microsoft.com/office/drawing/2014/main" val="623044761"/>
                    </a:ext>
                  </a:extLst>
                </a:gridCol>
              </a:tblGrid>
              <a:tr h="2588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Abbreviation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45818738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LAC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98125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MAC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542773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LDM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343537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STA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864307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</a:t>
                      </a:r>
                    </a:p>
                  </a:txBody>
                  <a:tcPr marL="9525" marR="9525" marT="9525" marB="0" anchor="ctr"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459061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CAD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286649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WEE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7558065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68937157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</a:t>
                      </a:r>
                    </a:p>
                  </a:txBody>
                  <a:tcPr marL="9525" marR="9525" marT="9525" marB="0" anchor="ctr"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876054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CLE</a:t>
                      </a:r>
                    </a:p>
                  </a:txBody>
                  <a:tcPr marL="9525" marR="9525" marT="9525" marB="0" anchor="ctr"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632784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ARI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521803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JUL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153472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995271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JAG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445834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SYM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89401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77322642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TSP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111556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74872861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888529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TRITD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145532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ctr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1149513"/>
                  </a:ext>
                </a:extLst>
              </a:tr>
              <a:tr h="2588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TRIDC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2345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72834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572F3-5DFE-DF0D-1289-71E34F4B17A8}"/>
              </a:ext>
            </a:extLst>
          </p:cNvPr>
          <p:cNvSpPr txBox="1">
            <a:spLocks/>
          </p:cNvSpPr>
          <p:nvPr/>
        </p:nvSpPr>
        <p:spPr>
          <a:xfrm>
            <a:off x="2152650" y="143756"/>
            <a:ext cx="7886700" cy="44274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/>
              <a:t>Pangenome gene models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FDDFFE-E163-DB80-F3F5-3015B4AEEB8C}"/>
              </a:ext>
            </a:extLst>
          </p:cNvPr>
          <p:cNvSpPr txBox="1"/>
          <p:nvPr/>
        </p:nvSpPr>
        <p:spPr>
          <a:xfrm>
            <a:off x="712993" y="1488141"/>
            <a:ext cx="4222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(Up to) 2 sets of gene models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A547A3-7158-046A-B725-98C9B11767F4}"/>
              </a:ext>
            </a:extLst>
          </p:cNvPr>
          <p:cNvSpPr txBox="1"/>
          <p:nvPr/>
        </p:nvSpPr>
        <p:spPr>
          <a:xfrm>
            <a:off x="3505201" y="3198167"/>
            <a:ext cx="37741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Traes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3A</a:t>
            </a:r>
            <a:r>
              <a:rPr lang="en-GB" sz="2400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GB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200500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D7CAB9-B188-D042-9C14-C8FC758B4BC8}"/>
              </a:ext>
            </a:extLst>
          </p:cNvPr>
          <p:cNvSpPr txBox="1"/>
          <p:nvPr/>
        </p:nvSpPr>
        <p:spPr>
          <a:xfrm>
            <a:off x="1215017" y="2435657"/>
            <a:ext cx="5117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Genes projected from CS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RefSeq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5177B2-AE2A-6FCD-7454-C687E7A0D498}"/>
              </a:ext>
            </a:extLst>
          </p:cNvPr>
          <p:cNvSpPr txBox="1"/>
          <p:nvPr/>
        </p:nvSpPr>
        <p:spPr>
          <a:xfrm>
            <a:off x="1215016" y="4332254"/>
            <a:ext cx="6289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de novo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gene models (PGSB or TGAC/EI)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81620B-DBAC-4020-A4FB-0D6ECD2B9358}"/>
              </a:ext>
            </a:extLst>
          </p:cNvPr>
          <p:cNvSpPr txBox="1"/>
          <p:nvPr/>
        </p:nvSpPr>
        <p:spPr>
          <a:xfrm>
            <a:off x="3505201" y="5000830"/>
            <a:ext cx="82010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Traes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</a:t>
            </a:r>
            <a:r>
              <a:rPr lang="en-GB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3A</a:t>
            </a:r>
            <a:r>
              <a:rPr lang="en-GB" sz="2400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GB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01319900			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(PGSB)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972754-618B-173D-AA6D-D69552DAAE81}"/>
              </a:ext>
            </a:extLst>
          </p:cNvPr>
          <p:cNvSpPr txBox="1"/>
          <p:nvPr/>
        </p:nvSpPr>
        <p:spPr>
          <a:xfrm>
            <a:off x="3505201" y="5669406"/>
            <a:ext cx="82010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Traes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scaffold_000001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GB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000200	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(TGAC/EI)</a:t>
            </a:r>
          </a:p>
        </p:txBody>
      </p:sp>
    </p:spTree>
    <p:extLst>
      <p:ext uri="{BB962C8B-B14F-4D97-AF65-F5344CB8AC3E}">
        <p14:creationId xmlns:p14="http://schemas.microsoft.com/office/powerpoint/2010/main" val="142804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/>
      <p:bldP spid="1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41E5B-23FB-633A-A37E-213CC106E3AF}"/>
              </a:ext>
            </a:extLst>
          </p:cNvPr>
          <p:cNvSpPr txBox="1">
            <a:spLocks/>
          </p:cNvSpPr>
          <p:nvPr/>
        </p:nvSpPr>
        <p:spPr>
          <a:xfrm>
            <a:off x="2152650" y="143756"/>
            <a:ext cx="7886700" cy="44274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/>
              <a:t>Pangenome gene model nomenclature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64D6CC17-F3D1-5DB4-B37D-E0A2C52A1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83" y="4887801"/>
            <a:ext cx="1672003" cy="15362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84DA36-618C-A25D-0A9C-5142D6EF7EDE}"/>
              </a:ext>
            </a:extLst>
          </p:cNvPr>
          <p:cNvSpPr txBox="1"/>
          <p:nvPr/>
        </p:nvSpPr>
        <p:spPr>
          <a:xfrm>
            <a:off x="2447365" y="1530732"/>
            <a:ext cx="54146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Traes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3A</a:t>
            </a:r>
            <a:r>
              <a:rPr lang="en-GB" sz="2400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GB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200500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FCE323-3440-F7CE-1501-B3DD21D6A15C}"/>
              </a:ext>
            </a:extLst>
          </p:cNvPr>
          <p:cNvSpPr txBox="1"/>
          <p:nvPr/>
        </p:nvSpPr>
        <p:spPr>
          <a:xfrm>
            <a:off x="2447365" y="2369129"/>
            <a:ext cx="60691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Traes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</a:t>
            </a:r>
            <a:r>
              <a:rPr lang="en-GB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3A</a:t>
            </a:r>
            <a:r>
              <a:rPr lang="en-GB" sz="2400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GB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01319900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DD8E7A-B29D-950D-3E33-240A89D6AB43}"/>
              </a:ext>
            </a:extLst>
          </p:cNvPr>
          <p:cNvSpPr txBox="1"/>
          <p:nvPr/>
        </p:nvSpPr>
        <p:spPr>
          <a:xfrm>
            <a:off x="7862049" y="1883017"/>
            <a:ext cx="1590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equivalent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44C377-6DF6-FA68-2DEC-D09162E0D54C}"/>
              </a:ext>
            </a:extLst>
          </p:cNvPr>
          <p:cNvSpPr txBox="1"/>
          <p:nvPr/>
        </p:nvSpPr>
        <p:spPr>
          <a:xfrm>
            <a:off x="2447365" y="3775028"/>
            <a:ext cx="5540187" cy="2759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GB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Traes</a:t>
            </a:r>
            <a:r>
              <a:rPr lang="en-GB" sz="2800" b="1" dirty="0" err="1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</a:t>
            </a:r>
            <a:r>
              <a:rPr lang="en-GB" sz="2800" b="1" dirty="0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3A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02</a:t>
            </a:r>
            <a:r>
              <a:rPr lang="en-GB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GB" sz="2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178400</a:t>
            </a:r>
          </a:p>
          <a:p>
            <a:pPr>
              <a:spcAft>
                <a:spcPts val="1000"/>
              </a:spcAft>
            </a:pPr>
            <a:r>
              <a:rPr lang="en-GB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Traes</a:t>
            </a:r>
            <a:r>
              <a:rPr lang="en-GB" sz="2800" b="1" dirty="0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LAC</a:t>
            </a:r>
            <a:r>
              <a:rPr lang="en-GB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3A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03</a:t>
            </a:r>
            <a:r>
              <a:rPr lang="en-GB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GB" sz="2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01319900</a:t>
            </a:r>
          </a:p>
          <a:p>
            <a:pPr>
              <a:spcAft>
                <a:spcPts val="1000"/>
              </a:spcAft>
            </a:pPr>
            <a:r>
              <a:rPr lang="en-GB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Traes</a:t>
            </a:r>
            <a:r>
              <a:rPr lang="en-GB" sz="2800" b="1" dirty="0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ARI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3A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03</a:t>
            </a:r>
            <a:r>
              <a:rPr lang="en-GB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GB" sz="2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01396120</a:t>
            </a:r>
          </a:p>
          <a:p>
            <a:pPr>
              <a:spcAft>
                <a:spcPts val="1000"/>
              </a:spcAft>
            </a:pPr>
            <a:r>
              <a:rPr lang="en-GB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Traes</a:t>
            </a:r>
            <a:r>
              <a:rPr lang="en-GB" sz="2800" b="1" dirty="0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JAG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3A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03</a:t>
            </a:r>
            <a:r>
              <a:rPr lang="en-GB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GB" sz="2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01385130</a:t>
            </a:r>
          </a:p>
          <a:p>
            <a:pPr>
              <a:spcAft>
                <a:spcPts val="1000"/>
              </a:spcAft>
            </a:pPr>
            <a:r>
              <a:rPr lang="en-GB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Traes</a:t>
            </a:r>
            <a:r>
              <a:rPr lang="en-GB" sz="2800" b="1" dirty="0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MAC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3A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03</a:t>
            </a:r>
            <a:r>
              <a:rPr lang="en-GB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GB" sz="2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01374260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BEF8E7-802D-FC4D-ACD6-AB167625F501}"/>
              </a:ext>
            </a:extLst>
          </p:cNvPr>
          <p:cNvSpPr txBox="1"/>
          <p:nvPr/>
        </p:nvSpPr>
        <p:spPr>
          <a:xfrm>
            <a:off x="7862049" y="4924060"/>
            <a:ext cx="1590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equivalent</a:t>
            </a:r>
          </a:p>
        </p:txBody>
      </p:sp>
    </p:spTree>
    <p:extLst>
      <p:ext uri="{BB962C8B-B14F-4D97-AF65-F5344CB8AC3E}">
        <p14:creationId xmlns:p14="http://schemas.microsoft.com/office/powerpoint/2010/main" val="396657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3" descr="AAFC 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647" y="3871536"/>
            <a:ext cx="3884179" cy="349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3" descr="Usask-Logo-70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040" y="1458904"/>
            <a:ext cx="3414115" cy="763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nrc-logotype-e.pn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68801" y="4785616"/>
            <a:ext cx="1549457" cy="243668"/>
          </a:xfrm>
          <a:prstGeom prst="rect">
            <a:avLst/>
          </a:prstGeom>
        </p:spPr>
      </p:pic>
      <p:pic>
        <p:nvPicPr>
          <p:cNvPr id="31" name="Picture 14" descr="GIFS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643" y="2894581"/>
            <a:ext cx="2235970" cy="51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78498" y="2840010"/>
            <a:ext cx="986708" cy="420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979" y="4439636"/>
            <a:ext cx="1281011" cy="81984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885" y="5489614"/>
            <a:ext cx="1324863" cy="29709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88024" y="3693461"/>
            <a:ext cx="671643" cy="67164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574" y="4654750"/>
            <a:ext cx="1741640" cy="54732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46195" y="5396311"/>
            <a:ext cx="2956567" cy="34214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265" y="2950912"/>
            <a:ext cx="1909263" cy="4762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87572" y="3777583"/>
            <a:ext cx="1536921" cy="5875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30194" y="5489613"/>
            <a:ext cx="2007271" cy="2995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875" y="6027818"/>
            <a:ext cx="1025277" cy="63274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11169" y="6101006"/>
            <a:ext cx="1299697" cy="423311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C5C87215-5348-4B97-8E8A-9BAD9D8806D6}"/>
              </a:ext>
            </a:extLst>
          </p:cNvPr>
          <p:cNvSpPr txBox="1"/>
          <p:nvPr/>
        </p:nvSpPr>
        <p:spPr>
          <a:xfrm>
            <a:off x="1600200" y="187668"/>
            <a:ext cx="4617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AC0000"/>
                </a:solidFill>
                <a:latin typeface="Trebuchet MS" pitchFamily="34" charset="0"/>
                <a:cs typeface="Times New Roman" pitchFamily="18" charset="0"/>
              </a:rPr>
              <a:t>Multi-national partnership</a:t>
            </a:r>
            <a:endParaRPr lang="en-GB" sz="2400" dirty="0">
              <a:solidFill>
                <a:srgbClr val="AC0000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D639D50-9740-414B-BC8E-3378B91DCAE2}"/>
              </a:ext>
            </a:extLst>
          </p:cNvPr>
          <p:cNvSpPr txBox="1"/>
          <p:nvPr/>
        </p:nvSpPr>
        <p:spPr>
          <a:xfrm>
            <a:off x="2095500" y="1533748"/>
            <a:ext cx="3105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>
                <a:solidFill>
                  <a:srgbClr val="009999"/>
                </a:solidFill>
                <a:latin typeface="Trebuchet MS" pitchFamily="34" charset="0"/>
                <a:cs typeface="Times New Roman" pitchFamily="18" charset="0"/>
              </a:rPr>
              <a:t>Curtis Pozniak</a:t>
            </a:r>
          </a:p>
        </p:txBody>
      </p:sp>
    </p:spTree>
    <p:extLst>
      <p:ext uri="{BB962C8B-B14F-4D97-AF65-F5344CB8AC3E}">
        <p14:creationId xmlns:p14="http://schemas.microsoft.com/office/powerpoint/2010/main" val="34873490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4B9E3-3994-D063-1759-0E064014ABF6}"/>
              </a:ext>
            </a:extLst>
          </p:cNvPr>
          <p:cNvSpPr txBox="1">
            <a:spLocks/>
          </p:cNvSpPr>
          <p:nvPr/>
        </p:nvSpPr>
        <p:spPr>
          <a:xfrm>
            <a:off x="2152650" y="143756"/>
            <a:ext cx="7886700" cy="44274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/>
              <a:t>An avalanche of assemblies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18AE91-E462-7D15-4AAF-1FDB535934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0412"/>
          <a:stretch/>
        </p:blipFill>
        <p:spPr>
          <a:xfrm>
            <a:off x="305080" y="618845"/>
            <a:ext cx="6212261" cy="179824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411A48-5F45-03DC-832E-254AFBAC8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93" y="1328847"/>
            <a:ext cx="6298827" cy="233618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BBBED7-B186-FC78-47F6-02EDE59FB3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271" y="3665032"/>
            <a:ext cx="5653647" cy="196847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9781CDE-4793-1896-999D-716EC2F7A0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5169" y="5080745"/>
            <a:ext cx="6572250" cy="17145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0982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DED76-4BE3-2254-5067-382B57B74F4D}"/>
              </a:ext>
            </a:extLst>
          </p:cNvPr>
          <p:cNvSpPr txBox="1">
            <a:spLocks/>
          </p:cNvSpPr>
          <p:nvPr/>
        </p:nvSpPr>
        <p:spPr>
          <a:xfrm>
            <a:off x="2152650" y="143756"/>
            <a:ext cx="7886700" cy="44274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/>
              <a:t>Accessing data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8A1A22-602E-224B-2000-49C84C2492AA}"/>
              </a:ext>
            </a:extLst>
          </p:cNvPr>
          <p:cNvSpPr txBox="1"/>
          <p:nvPr/>
        </p:nvSpPr>
        <p:spPr>
          <a:xfrm>
            <a:off x="712993" y="1488141"/>
            <a:ext cx="2682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Ensembl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Plants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F706A6-68E4-4186-0C10-ECAACD532F72}"/>
              </a:ext>
            </a:extLst>
          </p:cNvPr>
          <p:cNvSpPr txBox="1"/>
          <p:nvPr/>
        </p:nvSpPr>
        <p:spPr>
          <a:xfrm>
            <a:off x="712993" y="2389784"/>
            <a:ext cx="2124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GrainGenes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9F95AF-8AAE-12EF-833A-18E3AB000C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213" y="1462476"/>
            <a:ext cx="546032" cy="507936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BB7ED98B-DF16-F62F-5166-3EEDE04184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292" y="2389784"/>
            <a:ext cx="634921" cy="6349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3DDA89-69BD-6390-FE6A-D5A586832948}"/>
              </a:ext>
            </a:extLst>
          </p:cNvPr>
          <p:cNvSpPr txBox="1"/>
          <p:nvPr/>
        </p:nvSpPr>
        <p:spPr>
          <a:xfrm>
            <a:off x="4884645" y="1549696"/>
            <a:ext cx="51547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http://plants.ensembl.org/index.html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0EB1A6-5183-CF6B-06CB-8626C5C600B5}"/>
              </a:ext>
            </a:extLst>
          </p:cNvPr>
          <p:cNvSpPr txBox="1"/>
          <p:nvPr/>
        </p:nvSpPr>
        <p:spPr>
          <a:xfrm>
            <a:off x="4884645" y="2451339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https://wheat.pw.usda.gov/blast/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031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5E16F2-92EB-41DC-1264-EEAD7955CA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883" b="4766"/>
          <a:stretch/>
        </p:blipFill>
        <p:spPr>
          <a:xfrm>
            <a:off x="1425388" y="585577"/>
            <a:ext cx="9341224" cy="581075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A63A929-37C5-98C9-F845-06F3A4F6ADFD}"/>
              </a:ext>
            </a:extLst>
          </p:cNvPr>
          <p:cNvSpPr txBox="1">
            <a:spLocks/>
          </p:cNvSpPr>
          <p:nvPr/>
        </p:nvSpPr>
        <p:spPr>
          <a:xfrm>
            <a:off x="2152650" y="143756"/>
            <a:ext cx="7886700" cy="44274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/>
              <a:t>Accessing data via </a:t>
            </a:r>
            <a:r>
              <a:rPr lang="en-US" sz="2800" dirty="0" err="1"/>
              <a:t>Ensembl</a:t>
            </a:r>
            <a:r>
              <a:rPr lang="en-US" sz="2800" dirty="0"/>
              <a:t> Plants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D958D102-21CC-8218-EEBA-2BEF34CDF0DD}"/>
              </a:ext>
            </a:extLst>
          </p:cNvPr>
          <p:cNvSpPr/>
          <p:nvPr/>
        </p:nvSpPr>
        <p:spPr>
          <a:xfrm>
            <a:off x="797859" y="3899646"/>
            <a:ext cx="978408" cy="48463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F9843B-FED0-BF6F-2205-8412969586A8}"/>
              </a:ext>
            </a:extLst>
          </p:cNvPr>
          <p:cNvSpPr txBox="1"/>
          <p:nvPr/>
        </p:nvSpPr>
        <p:spPr>
          <a:xfrm>
            <a:off x="3518648" y="6396335"/>
            <a:ext cx="51547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http://plants.ensembl.org/index.html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36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roup 183">
            <a:extLst>
              <a:ext uri="{FF2B5EF4-FFF2-40B4-BE49-F238E27FC236}">
                <a16:creationId xmlns:a16="http://schemas.microsoft.com/office/drawing/2014/main" id="{B927D419-FA27-7D88-A6B8-55118637EB48}"/>
              </a:ext>
            </a:extLst>
          </p:cNvPr>
          <p:cNvGrpSpPr/>
          <p:nvPr/>
        </p:nvGrpSpPr>
        <p:grpSpPr>
          <a:xfrm>
            <a:off x="5966229" y="3373984"/>
            <a:ext cx="2302421" cy="1279152"/>
            <a:chOff x="467331" y="3373984"/>
            <a:chExt cx="2302421" cy="1279152"/>
          </a:xfrm>
        </p:grpSpPr>
        <p:grpSp>
          <p:nvGrpSpPr>
            <p:cNvPr id="11" name="Group 10"/>
            <p:cNvGrpSpPr/>
            <p:nvPr/>
          </p:nvGrpSpPr>
          <p:grpSpPr>
            <a:xfrm>
              <a:off x="790098" y="3373984"/>
              <a:ext cx="113524" cy="1279152"/>
              <a:chOff x="1539525" y="1592651"/>
              <a:chExt cx="132139" cy="1404701"/>
            </a:xfrm>
            <a:solidFill>
              <a:srgbClr val="92D050"/>
            </a:solidFill>
          </p:grpSpPr>
          <p:sp>
            <p:nvSpPr>
              <p:cNvPr id="100" name="Oval 99"/>
              <p:cNvSpPr/>
              <p:nvPr/>
            </p:nvSpPr>
            <p:spPr>
              <a:xfrm rot="300000">
                <a:off x="1624382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Oval 100"/>
              <p:cNvSpPr/>
              <p:nvPr/>
            </p:nvSpPr>
            <p:spPr>
              <a:xfrm rot="300000">
                <a:off x="153952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lowchart: Connector 101"/>
              <p:cNvSpPr>
                <a:spLocks noChangeAspect="1"/>
              </p:cNvSpPr>
              <p:nvPr/>
            </p:nvSpPr>
            <p:spPr>
              <a:xfrm>
                <a:off x="1558800" y="2124000"/>
                <a:ext cx="81009" cy="81009"/>
              </a:xfrm>
              <a:prstGeom prst="flowChartConnector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Oval 102"/>
              <p:cNvSpPr/>
              <p:nvPr/>
            </p:nvSpPr>
            <p:spPr>
              <a:xfrm rot="-300000">
                <a:off x="1541088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Oval 103"/>
              <p:cNvSpPr/>
              <p:nvPr/>
            </p:nvSpPr>
            <p:spPr>
              <a:xfrm rot="-300000">
                <a:off x="162594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1109622" y="3373984"/>
              <a:ext cx="113524" cy="1279152"/>
              <a:chOff x="1539525" y="1592651"/>
              <a:chExt cx="132139" cy="1404701"/>
            </a:xfrm>
            <a:solidFill>
              <a:srgbClr val="92D050"/>
            </a:solidFill>
          </p:grpSpPr>
          <p:sp>
            <p:nvSpPr>
              <p:cNvPr id="95" name="Oval 94"/>
              <p:cNvSpPr/>
              <p:nvPr/>
            </p:nvSpPr>
            <p:spPr>
              <a:xfrm rot="300000">
                <a:off x="1624382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Oval 95"/>
              <p:cNvSpPr/>
              <p:nvPr/>
            </p:nvSpPr>
            <p:spPr>
              <a:xfrm rot="300000">
                <a:off x="153952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lowchart: Connector 96"/>
              <p:cNvSpPr>
                <a:spLocks noChangeAspect="1"/>
              </p:cNvSpPr>
              <p:nvPr/>
            </p:nvSpPr>
            <p:spPr>
              <a:xfrm>
                <a:off x="1558800" y="2124000"/>
                <a:ext cx="81009" cy="81009"/>
              </a:xfrm>
              <a:prstGeom prst="flowChartConnector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Oval 97"/>
              <p:cNvSpPr/>
              <p:nvPr/>
            </p:nvSpPr>
            <p:spPr>
              <a:xfrm rot="-300000">
                <a:off x="1541088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Oval 98"/>
              <p:cNvSpPr/>
              <p:nvPr/>
            </p:nvSpPr>
            <p:spPr>
              <a:xfrm rot="-300000">
                <a:off x="162594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1418943" y="3373984"/>
              <a:ext cx="113524" cy="1279152"/>
              <a:chOff x="1539525" y="1592651"/>
              <a:chExt cx="132139" cy="1404701"/>
            </a:xfrm>
            <a:solidFill>
              <a:srgbClr val="92D050"/>
            </a:solidFill>
          </p:grpSpPr>
          <p:sp>
            <p:nvSpPr>
              <p:cNvPr id="90" name="Oval 89"/>
              <p:cNvSpPr/>
              <p:nvPr/>
            </p:nvSpPr>
            <p:spPr>
              <a:xfrm rot="300000">
                <a:off x="1624382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Oval 90"/>
              <p:cNvSpPr/>
              <p:nvPr/>
            </p:nvSpPr>
            <p:spPr>
              <a:xfrm rot="300000">
                <a:off x="153952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lowchart: Connector 91"/>
              <p:cNvSpPr>
                <a:spLocks noChangeAspect="1"/>
              </p:cNvSpPr>
              <p:nvPr/>
            </p:nvSpPr>
            <p:spPr>
              <a:xfrm>
                <a:off x="1558800" y="2124000"/>
                <a:ext cx="81009" cy="81009"/>
              </a:xfrm>
              <a:prstGeom prst="flowChartConnector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Oval 92"/>
              <p:cNvSpPr/>
              <p:nvPr/>
            </p:nvSpPr>
            <p:spPr>
              <a:xfrm rot="-300000">
                <a:off x="1541088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Oval 93"/>
              <p:cNvSpPr/>
              <p:nvPr/>
            </p:nvSpPr>
            <p:spPr>
              <a:xfrm rot="-300000">
                <a:off x="162594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1728264" y="3373984"/>
              <a:ext cx="113524" cy="1279152"/>
              <a:chOff x="1539525" y="1592651"/>
              <a:chExt cx="132139" cy="1404701"/>
            </a:xfrm>
            <a:solidFill>
              <a:srgbClr val="92D050"/>
            </a:solidFill>
          </p:grpSpPr>
          <p:sp>
            <p:nvSpPr>
              <p:cNvPr id="85" name="Oval 84"/>
              <p:cNvSpPr/>
              <p:nvPr/>
            </p:nvSpPr>
            <p:spPr>
              <a:xfrm rot="300000">
                <a:off x="1624382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Oval 85"/>
              <p:cNvSpPr/>
              <p:nvPr/>
            </p:nvSpPr>
            <p:spPr>
              <a:xfrm rot="300000">
                <a:off x="153952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lowchart: Connector 86"/>
              <p:cNvSpPr>
                <a:spLocks noChangeAspect="1"/>
              </p:cNvSpPr>
              <p:nvPr/>
            </p:nvSpPr>
            <p:spPr>
              <a:xfrm>
                <a:off x="1558800" y="2124000"/>
                <a:ext cx="81009" cy="81009"/>
              </a:xfrm>
              <a:prstGeom prst="flowChartConnector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Oval 87"/>
              <p:cNvSpPr/>
              <p:nvPr/>
            </p:nvSpPr>
            <p:spPr>
              <a:xfrm rot="-300000">
                <a:off x="1541088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Oval 88"/>
              <p:cNvSpPr/>
              <p:nvPr/>
            </p:nvSpPr>
            <p:spPr>
              <a:xfrm rot="-300000">
                <a:off x="162594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2037585" y="3373984"/>
              <a:ext cx="113524" cy="1279152"/>
              <a:chOff x="1539525" y="1592651"/>
              <a:chExt cx="132139" cy="1404701"/>
            </a:xfrm>
            <a:solidFill>
              <a:srgbClr val="92D050"/>
            </a:solidFill>
          </p:grpSpPr>
          <p:sp>
            <p:nvSpPr>
              <p:cNvPr id="80" name="Oval 79"/>
              <p:cNvSpPr/>
              <p:nvPr/>
            </p:nvSpPr>
            <p:spPr>
              <a:xfrm rot="300000">
                <a:off x="1624382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Oval 80"/>
              <p:cNvSpPr/>
              <p:nvPr/>
            </p:nvSpPr>
            <p:spPr>
              <a:xfrm rot="300000">
                <a:off x="153952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lowchart: Connector 81"/>
              <p:cNvSpPr>
                <a:spLocks noChangeAspect="1"/>
              </p:cNvSpPr>
              <p:nvPr/>
            </p:nvSpPr>
            <p:spPr>
              <a:xfrm>
                <a:off x="1558800" y="2124000"/>
                <a:ext cx="81009" cy="81009"/>
              </a:xfrm>
              <a:prstGeom prst="flowChartConnector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Oval 82"/>
              <p:cNvSpPr/>
              <p:nvPr/>
            </p:nvSpPr>
            <p:spPr>
              <a:xfrm rot="-300000">
                <a:off x="1541088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Oval 83"/>
              <p:cNvSpPr/>
              <p:nvPr/>
            </p:nvSpPr>
            <p:spPr>
              <a:xfrm rot="-300000">
                <a:off x="162594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2346907" y="3373984"/>
              <a:ext cx="113524" cy="1279152"/>
              <a:chOff x="1539525" y="1592651"/>
              <a:chExt cx="132139" cy="1404701"/>
            </a:xfrm>
            <a:solidFill>
              <a:srgbClr val="92D050"/>
            </a:solidFill>
          </p:grpSpPr>
          <p:sp>
            <p:nvSpPr>
              <p:cNvPr id="75" name="Oval 74"/>
              <p:cNvSpPr/>
              <p:nvPr/>
            </p:nvSpPr>
            <p:spPr>
              <a:xfrm rot="300000">
                <a:off x="1624382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Oval 75"/>
              <p:cNvSpPr/>
              <p:nvPr/>
            </p:nvSpPr>
            <p:spPr>
              <a:xfrm rot="300000">
                <a:off x="153952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lowchart: Connector 76"/>
              <p:cNvSpPr>
                <a:spLocks noChangeAspect="1"/>
              </p:cNvSpPr>
              <p:nvPr/>
            </p:nvSpPr>
            <p:spPr>
              <a:xfrm>
                <a:off x="1558800" y="2124000"/>
                <a:ext cx="81009" cy="81009"/>
              </a:xfrm>
              <a:prstGeom prst="flowChartConnector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 rot="-300000">
                <a:off x="1541088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Oval 78"/>
              <p:cNvSpPr/>
              <p:nvPr/>
            </p:nvSpPr>
            <p:spPr>
              <a:xfrm rot="-300000">
                <a:off x="162594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2656228" y="3373984"/>
              <a:ext cx="113524" cy="1279152"/>
              <a:chOff x="1539525" y="1592651"/>
              <a:chExt cx="132139" cy="1404701"/>
            </a:xfrm>
            <a:solidFill>
              <a:srgbClr val="92D050"/>
            </a:solidFill>
          </p:grpSpPr>
          <p:sp>
            <p:nvSpPr>
              <p:cNvPr id="70" name="Oval 69"/>
              <p:cNvSpPr/>
              <p:nvPr/>
            </p:nvSpPr>
            <p:spPr>
              <a:xfrm rot="300000">
                <a:off x="1624382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Oval 70"/>
              <p:cNvSpPr/>
              <p:nvPr/>
            </p:nvSpPr>
            <p:spPr>
              <a:xfrm rot="300000">
                <a:off x="153952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lowchart: Connector 71"/>
              <p:cNvSpPr>
                <a:spLocks noChangeAspect="1"/>
              </p:cNvSpPr>
              <p:nvPr/>
            </p:nvSpPr>
            <p:spPr>
              <a:xfrm>
                <a:off x="1558800" y="2124000"/>
                <a:ext cx="81009" cy="81009"/>
              </a:xfrm>
              <a:prstGeom prst="flowChartConnector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Oval 72"/>
              <p:cNvSpPr/>
              <p:nvPr/>
            </p:nvSpPr>
            <p:spPr>
              <a:xfrm rot="-300000">
                <a:off x="1541088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>
              <a:xfrm rot="-300000">
                <a:off x="162594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467331" y="3707217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62CBB744-12DE-7076-9DA6-32E5B05B157D}"/>
              </a:ext>
            </a:extLst>
          </p:cNvPr>
          <p:cNvGrpSpPr/>
          <p:nvPr/>
        </p:nvGrpSpPr>
        <p:grpSpPr>
          <a:xfrm>
            <a:off x="5966229" y="5318200"/>
            <a:ext cx="2302421" cy="1279152"/>
            <a:chOff x="467331" y="5318200"/>
            <a:chExt cx="2302421" cy="1279152"/>
          </a:xfrm>
        </p:grpSpPr>
        <p:grpSp>
          <p:nvGrpSpPr>
            <p:cNvPr id="18" name="Group 17"/>
            <p:cNvGrpSpPr/>
            <p:nvPr/>
          </p:nvGrpSpPr>
          <p:grpSpPr>
            <a:xfrm>
              <a:off x="790098" y="5318200"/>
              <a:ext cx="113524" cy="1279152"/>
              <a:chOff x="1539525" y="1592651"/>
              <a:chExt cx="132139" cy="1404701"/>
            </a:xfrm>
            <a:solidFill>
              <a:srgbClr val="FF00FF"/>
            </a:solidFill>
          </p:grpSpPr>
          <p:sp>
            <p:nvSpPr>
              <p:cNvPr id="65" name="Oval 64"/>
              <p:cNvSpPr/>
              <p:nvPr/>
            </p:nvSpPr>
            <p:spPr>
              <a:xfrm rot="300000">
                <a:off x="1624382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Oval 65"/>
              <p:cNvSpPr/>
              <p:nvPr/>
            </p:nvSpPr>
            <p:spPr>
              <a:xfrm rot="300000">
                <a:off x="153952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lowchart: Connector 66"/>
              <p:cNvSpPr>
                <a:spLocks noChangeAspect="1"/>
              </p:cNvSpPr>
              <p:nvPr/>
            </p:nvSpPr>
            <p:spPr>
              <a:xfrm>
                <a:off x="1558800" y="2124000"/>
                <a:ext cx="81009" cy="81009"/>
              </a:xfrm>
              <a:prstGeom prst="flowChartConnector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Oval 67"/>
              <p:cNvSpPr/>
              <p:nvPr/>
            </p:nvSpPr>
            <p:spPr>
              <a:xfrm rot="-300000">
                <a:off x="1541088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Oval 68"/>
              <p:cNvSpPr/>
              <p:nvPr/>
            </p:nvSpPr>
            <p:spPr>
              <a:xfrm rot="-300000">
                <a:off x="162594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1109622" y="5318200"/>
              <a:ext cx="113524" cy="1279152"/>
              <a:chOff x="1539525" y="1592651"/>
              <a:chExt cx="132139" cy="1404701"/>
            </a:xfrm>
            <a:solidFill>
              <a:srgbClr val="FF00FF"/>
            </a:solidFill>
          </p:grpSpPr>
          <p:sp>
            <p:nvSpPr>
              <p:cNvPr id="60" name="Oval 59"/>
              <p:cNvSpPr/>
              <p:nvPr/>
            </p:nvSpPr>
            <p:spPr>
              <a:xfrm rot="300000">
                <a:off x="1624382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 rot="300000">
                <a:off x="153952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Flowchart: Connector 61"/>
              <p:cNvSpPr>
                <a:spLocks noChangeAspect="1"/>
              </p:cNvSpPr>
              <p:nvPr/>
            </p:nvSpPr>
            <p:spPr>
              <a:xfrm>
                <a:off x="1558800" y="2124000"/>
                <a:ext cx="81009" cy="81009"/>
              </a:xfrm>
              <a:prstGeom prst="flowChartConnector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Oval 62"/>
              <p:cNvSpPr/>
              <p:nvPr/>
            </p:nvSpPr>
            <p:spPr>
              <a:xfrm rot="-300000">
                <a:off x="1541088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Oval 63"/>
              <p:cNvSpPr/>
              <p:nvPr/>
            </p:nvSpPr>
            <p:spPr>
              <a:xfrm rot="-300000">
                <a:off x="162594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1418943" y="5318200"/>
              <a:ext cx="113524" cy="1279152"/>
              <a:chOff x="1539525" y="1592651"/>
              <a:chExt cx="132139" cy="1404701"/>
            </a:xfrm>
            <a:solidFill>
              <a:srgbClr val="FF00FF"/>
            </a:solidFill>
          </p:grpSpPr>
          <p:sp>
            <p:nvSpPr>
              <p:cNvPr id="55" name="Oval 54"/>
              <p:cNvSpPr/>
              <p:nvPr/>
            </p:nvSpPr>
            <p:spPr>
              <a:xfrm rot="300000">
                <a:off x="1624382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 rot="300000">
                <a:off x="153952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lowchart: Connector 56"/>
              <p:cNvSpPr>
                <a:spLocks noChangeAspect="1"/>
              </p:cNvSpPr>
              <p:nvPr/>
            </p:nvSpPr>
            <p:spPr>
              <a:xfrm>
                <a:off x="1558800" y="2124000"/>
                <a:ext cx="81009" cy="81009"/>
              </a:xfrm>
              <a:prstGeom prst="flowChartConnector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 rot="-300000">
                <a:off x="1541088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 rot="-300000">
                <a:off x="162594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1728264" y="5318200"/>
              <a:ext cx="113524" cy="1279152"/>
              <a:chOff x="1539525" y="1592651"/>
              <a:chExt cx="132139" cy="1404701"/>
            </a:xfrm>
            <a:solidFill>
              <a:srgbClr val="FF00FF"/>
            </a:solidFill>
          </p:grpSpPr>
          <p:sp>
            <p:nvSpPr>
              <p:cNvPr id="50" name="Oval 49"/>
              <p:cNvSpPr/>
              <p:nvPr/>
            </p:nvSpPr>
            <p:spPr>
              <a:xfrm rot="300000">
                <a:off x="1624382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Oval 50"/>
              <p:cNvSpPr/>
              <p:nvPr/>
            </p:nvSpPr>
            <p:spPr>
              <a:xfrm rot="300000">
                <a:off x="153952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lowchart: Connector 51"/>
              <p:cNvSpPr>
                <a:spLocks noChangeAspect="1"/>
              </p:cNvSpPr>
              <p:nvPr/>
            </p:nvSpPr>
            <p:spPr>
              <a:xfrm>
                <a:off x="1558800" y="2124000"/>
                <a:ext cx="81009" cy="81009"/>
              </a:xfrm>
              <a:prstGeom prst="flowChartConnector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 rot="-300000">
                <a:off x="1541088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Oval 53"/>
              <p:cNvSpPr/>
              <p:nvPr/>
            </p:nvSpPr>
            <p:spPr>
              <a:xfrm rot="-300000">
                <a:off x="162594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2037585" y="5318200"/>
              <a:ext cx="113524" cy="1279152"/>
              <a:chOff x="1539525" y="1592651"/>
              <a:chExt cx="132139" cy="1404701"/>
            </a:xfrm>
            <a:solidFill>
              <a:srgbClr val="FF00FF"/>
            </a:solidFill>
          </p:grpSpPr>
          <p:sp>
            <p:nvSpPr>
              <p:cNvPr id="45" name="Oval 44"/>
              <p:cNvSpPr/>
              <p:nvPr/>
            </p:nvSpPr>
            <p:spPr>
              <a:xfrm rot="300000">
                <a:off x="1624382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Oval 45"/>
              <p:cNvSpPr/>
              <p:nvPr/>
            </p:nvSpPr>
            <p:spPr>
              <a:xfrm rot="300000">
                <a:off x="153952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lowchart: Connector 46"/>
              <p:cNvSpPr>
                <a:spLocks noChangeAspect="1"/>
              </p:cNvSpPr>
              <p:nvPr/>
            </p:nvSpPr>
            <p:spPr>
              <a:xfrm>
                <a:off x="1558800" y="2124000"/>
                <a:ext cx="81009" cy="81009"/>
              </a:xfrm>
              <a:prstGeom prst="flowChartConnector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Oval 47"/>
              <p:cNvSpPr/>
              <p:nvPr/>
            </p:nvSpPr>
            <p:spPr>
              <a:xfrm rot="-300000">
                <a:off x="1541088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Oval 48"/>
              <p:cNvSpPr/>
              <p:nvPr/>
            </p:nvSpPr>
            <p:spPr>
              <a:xfrm rot="-300000">
                <a:off x="162594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2346907" y="5318200"/>
              <a:ext cx="113524" cy="1279152"/>
              <a:chOff x="1539525" y="1592651"/>
              <a:chExt cx="132139" cy="1404701"/>
            </a:xfrm>
            <a:solidFill>
              <a:srgbClr val="FF00FF"/>
            </a:solidFill>
          </p:grpSpPr>
          <p:sp>
            <p:nvSpPr>
              <p:cNvPr id="40" name="Oval 39"/>
              <p:cNvSpPr/>
              <p:nvPr/>
            </p:nvSpPr>
            <p:spPr>
              <a:xfrm rot="300000">
                <a:off x="1624382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 rot="300000">
                <a:off x="153952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lowchart: Connector 41"/>
              <p:cNvSpPr>
                <a:spLocks noChangeAspect="1"/>
              </p:cNvSpPr>
              <p:nvPr/>
            </p:nvSpPr>
            <p:spPr>
              <a:xfrm>
                <a:off x="1558800" y="2124000"/>
                <a:ext cx="81009" cy="81009"/>
              </a:xfrm>
              <a:prstGeom prst="flowChartConnector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 rot="-300000">
                <a:off x="1541088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 rot="-300000">
                <a:off x="162594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2656228" y="5318200"/>
              <a:ext cx="113524" cy="1279152"/>
              <a:chOff x="1539525" y="1592651"/>
              <a:chExt cx="132139" cy="1404701"/>
            </a:xfrm>
            <a:solidFill>
              <a:srgbClr val="FF00FF"/>
            </a:solidFill>
          </p:grpSpPr>
          <p:sp>
            <p:nvSpPr>
              <p:cNvPr id="35" name="Oval 34"/>
              <p:cNvSpPr/>
              <p:nvPr/>
            </p:nvSpPr>
            <p:spPr>
              <a:xfrm rot="300000">
                <a:off x="1624382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 rot="300000">
                <a:off x="153952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Flowchart: Connector 36"/>
              <p:cNvSpPr>
                <a:spLocks noChangeAspect="1"/>
              </p:cNvSpPr>
              <p:nvPr/>
            </p:nvSpPr>
            <p:spPr>
              <a:xfrm>
                <a:off x="1558800" y="2124000"/>
                <a:ext cx="81009" cy="81009"/>
              </a:xfrm>
              <a:prstGeom prst="flowChartConnector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 rot="-300000">
                <a:off x="1541088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 rot="-300000">
                <a:off x="162594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467331" y="5659894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</p:grpSp>
      <p:sp>
        <p:nvSpPr>
          <p:cNvPr id="143" name="TextBox 142"/>
          <p:cNvSpPr txBox="1"/>
          <p:nvPr/>
        </p:nvSpPr>
        <p:spPr>
          <a:xfrm>
            <a:off x="750084" y="764705"/>
            <a:ext cx="2076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Hom</a:t>
            </a:r>
            <a:r>
              <a:rPr lang="en-GB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oeo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logs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750085" y="1427584"/>
            <a:ext cx="4495712" cy="2162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Genes from similar chromosomes brought together through inter-species hybridization and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allopolyploidisation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8630738" y="3280370"/>
            <a:ext cx="1245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VRT-B2</a:t>
            </a:r>
          </a:p>
        </p:txBody>
      </p:sp>
      <p:cxnSp>
        <p:nvCxnSpPr>
          <p:cNvPr id="150" name="Straight Connector 149"/>
          <p:cNvCxnSpPr/>
          <p:nvPr/>
        </p:nvCxnSpPr>
        <p:spPr>
          <a:xfrm flipH="1">
            <a:off x="8287106" y="3568741"/>
            <a:ext cx="37506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4" name="TextBox 283">
            <a:extLst>
              <a:ext uri="{FF2B5EF4-FFF2-40B4-BE49-F238E27FC236}">
                <a16:creationId xmlns:a16="http://schemas.microsoft.com/office/drawing/2014/main" id="{09C6A0A4-E6EA-4F1C-8300-24913DA6E5B3}"/>
              </a:ext>
            </a:extLst>
          </p:cNvPr>
          <p:cNvSpPr txBox="1"/>
          <p:nvPr/>
        </p:nvSpPr>
        <p:spPr>
          <a:xfrm>
            <a:off x="5678410" y="764705"/>
            <a:ext cx="3686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Triticum aestivum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(wheat)</a:t>
            </a:r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656DD689-9298-4D5B-A1AF-97FEFBC598C3}"/>
              </a:ext>
            </a:extLst>
          </p:cNvPr>
          <p:cNvSpPr txBox="1"/>
          <p:nvPr/>
        </p:nvSpPr>
        <p:spPr>
          <a:xfrm>
            <a:off x="8614329" y="5233557"/>
            <a:ext cx="1263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VRT-D2</a:t>
            </a:r>
          </a:p>
        </p:txBody>
      </p:sp>
      <p:cxnSp>
        <p:nvCxnSpPr>
          <p:cNvPr id="286" name="Straight Connector 285">
            <a:extLst>
              <a:ext uri="{FF2B5EF4-FFF2-40B4-BE49-F238E27FC236}">
                <a16:creationId xmlns:a16="http://schemas.microsoft.com/office/drawing/2014/main" id="{4694C36E-E81C-4665-8AF5-6E638AA872FC}"/>
              </a:ext>
            </a:extLst>
          </p:cNvPr>
          <p:cNvCxnSpPr/>
          <p:nvPr/>
        </p:nvCxnSpPr>
        <p:spPr>
          <a:xfrm flipH="1">
            <a:off x="8270697" y="5521928"/>
            <a:ext cx="37506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" name="TextBox 286">
            <a:extLst>
              <a:ext uri="{FF2B5EF4-FFF2-40B4-BE49-F238E27FC236}">
                <a16:creationId xmlns:a16="http://schemas.microsoft.com/office/drawing/2014/main" id="{C78CDD9D-6985-4038-95D5-A7981519289B}"/>
              </a:ext>
            </a:extLst>
          </p:cNvPr>
          <p:cNvSpPr txBox="1"/>
          <p:nvPr/>
        </p:nvSpPr>
        <p:spPr>
          <a:xfrm>
            <a:off x="8614328" y="1464731"/>
            <a:ext cx="1245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VRT-A2</a:t>
            </a:r>
          </a:p>
        </p:txBody>
      </p:sp>
      <p:cxnSp>
        <p:nvCxnSpPr>
          <p:cNvPr id="288" name="Straight Connector 287">
            <a:extLst>
              <a:ext uri="{FF2B5EF4-FFF2-40B4-BE49-F238E27FC236}">
                <a16:creationId xmlns:a16="http://schemas.microsoft.com/office/drawing/2014/main" id="{CF7451C5-D6C4-432A-8323-7453C102E5B6}"/>
              </a:ext>
            </a:extLst>
          </p:cNvPr>
          <p:cNvCxnSpPr/>
          <p:nvPr/>
        </p:nvCxnSpPr>
        <p:spPr>
          <a:xfrm flipH="1">
            <a:off x="8270697" y="1753102"/>
            <a:ext cx="37506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A6CE3455-52CA-B20B-BB37-3A2D2DBD0B7F}"/>
              </a:ext>
            </a:extLst>
          </p:cNvPr>
          <p:cNvGrpSpPr/>
          <p:nvPr/>
        </p:nvGrpSpPr>
        <p:grpSpPr>
          <a:xfrm>
            <a:off x="5966228" y="1227725"/>
            <a:ext cx="2418004" cy="1607013"/>
            <a:chOff x="467331" y="1037224"/>
            <a:chExt cx="2418004" cy="1607013"/>
          </a:xfrm>
        </p:grpSpPr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75BBECAC-5908-2D0F-9B35-5AC782BD4917}"/>
                </a:ext>
              </a:extLst>
            </p:cNvPr>
            <p:cNvGrpSpPr/>
            <p:nvPr/>
          </p:nvGrpSpPr>
          <p:grpSpPr>
            <a:xfrm>
              <a:off x="790098" y="1365085"/>
              <a:ext cx="113524" cy="1279152"/>
              <a:chOff x="1539525" y="1592651"/>
              <a:chExt cx="132139" cy="1404701"/>
            </a:xfrm>
            <a:solidFill>
              <a:srgbClr val="FFFF00"/>
            </a:solidFill>
          </p:grpSpPr>
          <p:sp>
            <p:nvSpPr>
              <p:cNvPr id="256" name="Oval 255">
                <a:extLst>
                  <a:ext uri="{FF2B5EF4-FFF2-40B4-BE49-F238E27FC236}">
                    <a16:creationId xmlns:a16="http://schemas.microsoft.com/office/drawing/2014/main" id="{AAAE5AAD-D255-955F-B8DD-90903F9225C2}"/>
                  </a:ext>
                </a:extLst>
              </p:cNvPr>
              <p:cNvSpPr/>
              <p:nvPr/>
            </p:nvSpPr>
            <p:spPr>
              <a:xfrm rot="300000">
                <a:off x="1624382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Oval 256">
                <a:extLst>
                  <a:ext uri="{FF2B5EF4-FFF2-40B4-BE49-F238E27FC236}">
                    <a16:creationId xmlns:a16="http://schemas.microsoft.com/office/drawing/2014/main" id="{22D26560-C89C-A013-F88A-2C0E8588610B}"/>
                  </a:ext>
                </a:extLst>
              </p:cNvPr>
              <p:cNvSpPr/>
              <p:nvPr/>
            </p:nvSpPr>
            <p:spPr>
              <a:xfrm rot="300000">
                <a:off x="153952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lowchart: Connector 257">
                <a:extLst>
                  <a:ext uri="{FF2B5EF4-FFF2-40B4-BE49-F238E27FC236}">
                    <a16:creationId xmlns:a16="http://schemas.microsoft.com/office/drawing/2014/main" id="{F89C1489-1716-BA59-A1CC-882348E163A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58800" y="2124000"/>
                <a:ext cx="81009" cy="81009"/>
              </a:xfrm>
              <a:prstGeom prst="flowChartConnector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Oval 258">
                <a:extLst>
                  <a:ext uri="{FF2B5EF4-FFF2-40B4-BE49-F238E27FC236}">
                    <a16:creationId xmlns:a16="http://schemas.microsoft.com/office/drawing/2014/main" id="{5E071D31-44BF-A18A-B407-7DE75752CC91}"/>
                  </a:ext>
                </a:extLst>
              </p:cNvPr>
              <p:cNvSpPr/>
              <p:nvPr/>
            </p:nvSpPr>
            <p:spPr>
              <a:xfrm rot="-300000">
                <a:off x="1541088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Oval 259">
                <a:extLst>
                  <a:ext uri="{FF2B5EF4-FFF2-40B4-BE49-F238E27FC236}">
                    <a16:creationId xmlns:a16="http://schemas.microsoft.com/office/drawing/2014/main" id="{AA2A24E4-FF03-26A5-00A4-7AA2498750FC}"/>
                  </a:ext>
                </a:extLst>
              </p:cNvPr>
              <p:cNvSpPr/>
              <p:nvPr/>
            </p:nvSpPr>
            <p:spPr>
              <a:xfrm rot="-300000">
                <a:off x="162594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F5B1050E-0EB0-3F22-0CF5-14C439E59A27}"/>
                </a:ext>
              </a:extLst>
            </p:cNvPr>
            <p:cNvGrpSpPr/>
            <p:nvPr/>
          </p:nvGrpSpPr>
          <p:grpSpPr>
            <a:xfrm>
              <a:off x="1109622" y="1365085"/>
              <a:ext cx="113524" cy="1279152"/>
              <a:chOff x="1539525" y="1592651"/>
              <a:chExt cx="132139" cy="1404701"/>
            </a:xfrm>
            <a:solidFill>
              <a:srgbClr val="FFFF00"/>
            </a:solidFill>
          </p:grpSpPr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B2B38AC9-973B-0B5C-9DBF-DACFAA5E72E2}"/>
                  </a:ext>
                </a:extLst>
              </p:cNvPr>
              <p:cNvSpPr/>
              <p:nvPr/>
            </p:nvSpPr>
            <p:spPr>
              <a:xfrm rot="300000">
                <a:off x="1624382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AB02B7F1-BE57-9383-5AFC-4F6D43E7DABD}"/>
                  </a:ext>
                </a:extLst>
              </p:cNvPr>
              <p:cNvSpPr/>
              <p:nvPr/>
            </p:nvSpPr>
            <p:spPr>
              <a:xfrm rot="300000">
                <a:off x="153952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lowchart: Connector 188">
                <a:extLst>
                  <a:ext uri="{FF2B5EF4-FFF2-40B4-BE49-F238E27FC236}">
                    <a16:creationId xmlns:a16="http://schemas.microsoft.com/office/drawing/2014/main" id="{1574BD08-AB29-B0BF-1FE6-EA01137FB3F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58800" y="2124000"/>
                <a:ext cx="81009" cy="81009"/>
              </a:xfrm>
              <a:prstGeom prst="flowChartConnector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id="{EEE8E13A-3C93-F463-B477-00F451F68E5A}"/>
                  </a:ext>
                </a:extLst>
              </p:cNvPr>
              <p:cNvSpPr/>
              <p:nvPr/>
            </p:nvSpPr>
            <p:spPr>
              <a:xfrm rot="-300000">
                <a:off x="1541088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Oval 190">
                <a:extLst>
                  <a:ext uri="{FF2B5EF4-FFF2-40B4-BE49-F238E27FC236}">
                    <a16:creationId xmlns:a16="http://schemas.microsoft.com/office/drawing/2014/main" id="{12CEAF85-0F2B-E1C8-5499-EBF910236602}"/>
                  </a:ext>
                </a:extLst>
              </p:cNvPr>
              <p:cNvSpPr/>
              <p:nvPr/>
            </p:nvSpPr>
            <p:spPr>
              <a:xfrm rot="-300000">
                <a:off x="162594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14EC834F-A13F-E53A-6A26-6FDB3B3B0DCA}"/>
                </a:ext>
              </a:extLst>
            </p:cNvPr>
            <p:cNvGrpSpPr/>
            <p:nvPr/>
          </p:nvGrpSpPr>
          <p:grpSpPr>
            <a:xfrm>
              <a:off x="1418943" y="1365085"/>
              <a:ext cx="113524" cy="1279152"/>
              <a:chOff x="1539525" y="1592651"/>
              <a:chExt cx="132139" cy="1404701"/>
            </a:xfrm>
            <a:solidFill>
              <a:srgbClr val="FFFF00"/>
            </a:solidFill>
          </p:grpSpPr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B0A35E31-57A5-F0D1-B722-77226F01F8DE}"/>
                  </a:ext>
                </a:extLst>
              </p:cNvPr>
              <p:cNvSpPr/>
              <p:nvPr/>
            </p:nvSpPr>
            <p:spPr>
              <a:xfrm rot="300000">
                <a:off x="1624382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5198A217-B486-B278-7D20-DECED017CD64}"/>
                  </a:ext>
                </a:extLst>
              </p:cNvPr>
              <p:cNvSpPr/>
              <p:nvPr/>
            </p:nvSpPr>
            <p:spPr>
              <a:xfrm rot="300000">
                <a:off x="153952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lowchart: Connector 180">
                <a:extLst>
                  <a:ext uri="{FF2B5EF4-FFF2-40B4-BE49-F238E27FC236}">
                    <a16:creationId xmlns:a16="http://schemas.microsoft.com/office/drawing/2014/main" id="{72BD1A65-6EA2-6EFE-D139-A8E3EB6A692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58800" y="2124000"/>
                <a:ext cx="81009" cy="81009"/>
              </a:xfrm>
              <a:prstGeom prst="flowChartConnector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7FDB2F09-5695-E1A6-0AAA-64A68685D788}"/>
                  </a:ext>
                </a:extLst>
              </p:cNvPr>
              <p:cNvSpPr/>
              <p:nvPr/>
            </p:nvSpPr>
            <p:spPr>
              <a:xfrm rot="-300000">
                <a:off x="1541088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99F6C773-93F1-860D-F9B1-F0640AD28400}"/>
                  </a:ext>
                </a:extLst>
              </p:cNvPr>
              <p:cNvSpPr/>
              <p:nvPr/>
            </p:nvSpPr>
            <p:spPr>
              <a:xfrm rot="-300000">
                <a:off x="162594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53E461FB-A4D1-F32C-7403-EAD27970E481}"/>
                </a:ext>
              </a:extLst>
            </p:cNvPr>
            <p:cNvGrpSpPr/>
            <p:nvPr/>
          </p:nvGrpSpPr>
          <p:grpSpPr>
            <a:xfrm>
              <a:off x="1728264" y="1365085"/>
              <a:ext cx="113524" cy="1279152"/>
              <a:chOff x="1539525" y="1592651"/>
              <a:chExt cx="132139" cy="1404701"/>
            </a:xfrm>
            <a:solidFill>
              <a:srgbClr val="FFFF00"/>
            </a:solidFill>
          </p:grpSpPr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75F43A90-BEAD-B6EC-1898-A2AEE26D49DB}"/>
                  </a:ext>
                </a:extLst>
              </p:cNvPr>
              <p:cNvSpPr/>
              <p:nvPr/>
            </p:nvSpPr>
            <p:spPr>
              <a:xfrm rot="300000">
                <a:off x="1624382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AB368C77-BB5F-7436-CF4B-099A6473AEB4}"/>
                  </a:ext>
                </a:extLst>
              </p:cNvPr>
              <p:cNvSpPr/>
              <p:nvPr/>
            </p:nvSpPr>
            <p:spPr>
              <a:xfrm rot="300000">
                <a:off x="153952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lowchart: Connector 175">
                <a:extLst>
                  <a:ext uri="{FF2B5EF4-FFF2-40B4-BE49-F238E27FC236}">
                    <a16:creationId xmlns:a16="http://schemas.microsoft.com/office/drawing/2014/main" id="{C13AF7BA-5EC1-672B-702A-476C1E6CF29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58800" y="2124000"/>
                <a:ext cx="81009" cy="81009"/>
              </a:xfrm>
              <a:prstGeom prst="flowChartConnector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D7C01941-8980-FD7D-924A-46A246F3129C}"/>
                  </a:ext>
                </a:extLst>
              </p:cNvPr>
              <p:cNvSpPr/>
              <p:nvPr/>
            </p:nvSpPr>
            <p:spPr>
              <a:xfrm rot="-300000">
                <a:off x="1541088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45931E3A-A548-C52C-9FD0-6B70E5358844}"/>
                  </a:ext>
                </a:extLst>
              </p:cNvPr>
              <p:cNvSpPr/>
              <p:nvPr/>
            </p:nvSpPr>
            <p:spPr>
              <a:xfrm rot="-300000">
                <a:off x="162594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A6B2DB0C-A876-B70A-123F-F79D454C119E}"/>
                </a:ext>
              </a:extLst>
            </p:cNvPr>
            <p:cNvGrpSpPr/>
            <p:nvPr/>
          </p:nvGrpSpPr>
          <p:grpSpPr>
            <a:xfrm>
              <a:off x="2037585" y="1365085"/>
              <a:ext cx="113524" cy="1279152"/>
              <a:chOff x="1539525" y="1592651"/>
              <a:chExt cx="132139" cy="1404701"/>
            </a:xfrm>
            <a:solidFill>
              <a:srgbClr val="FFFF00"/>
            </a:solidFill>
          </p:grpSpPr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4B1952D1-99C2-1023-BB65-9BFDBDFF18D4}"/>
                  </a:ext>
                </a:extLst>
              </p:cNvPr>
              <p:cNvSpPr/>
              <p:nvPr/>
            </p:nvSpPr>
            <p:spPr>
              <a:xfrm rot="300000">
                <a:off x="1624382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426A9F1B-55D2-F996-1034-FE606BF24FCB}"/>
                  </a:ext>
                </a:extLst>
              </p:cNvPr>
              <p:cNvSpPr/>
              <p:nvPr/>
            </p:nvSpPr>
            <p:spPr>
              <a:xfrm rot="300000">
                <a:off x="153952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lowchart: Connector 170">
                <a:extLst>
                  <a:ext uri="{FF2B5EF4-FFF2-40B4-BE49-F238E27FC236}">
                    <a16:creationId xmlns:a16="http://schemas.microsoft.com/office/drawing/2014/main" id="{26F0EF99-4CD6-F9C2-A3C3-0562469D1BD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58800" y="2124000"/>
                <a:ext cx="81009" cy="81009"/>
              </a:xfrm>
              <a:prstGeom prst="flowChartConnector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AA6311D7-83EC-64EC-1FBE-2B5819C098C1}"/>
                  </a:ext>
                </a:extLst>
              </p:cNvPr>
              <p:cNvSpPr/>
              <p:nvPr/>
            </p:nvSpPr>
            <p:spPr>
              <a:xfrm rot="-300000">
                <a:off x="1541088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9E9C1076-118E-12A3-C8AE-7AB8DE35EEC8}"/>
                  </a:ext>
                </a:extLst>
              </p:cNvPr>
              <p:cNvSpPr/>
              <p:nvPr/>
            </p:nvSpPr>
            <p:spPr>
              <a:xfrm rot="-300000">
                <a:off x="162594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C2AF600A-CBC9-80E4-1291-8A2F5362A13F}"/>
                </a:ext>
              </a:extLst>
            </p:cNvPr>
            <p:cNvGrpSpPr/>
            <p:nvPr/>
          </p:nvGrpSpPr>
          <p:grpSpPr>
            <a:xfrm>
              <a:off x="2346907" y="1365085"/>
              <a:ext cx="113524" cy="1279152"/>
              <a:chOff x="1539525" y="1592651"/>
              <a:chExt cx="132139" cy="1404701"/>
            </a:xfrm>
            <a:solidFill>
              <a:srgbClr val="FFFF00"/>
            </a:solidFill>
          </p:grpSpPr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DC6D4B23-407B-3CD0-FC13-71F8AC864D12}"/>
                  </a:ext>
                </a:extLst>
              </p:cNvPr>
              <p:cNvSpPr/>
              <p:nvPr/>
            </p:nvSpPr>
            <p:spPr>
              <a:xfrm rot="300000">
                <a:off x="1624382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008CA481-736A-F889-43B6-EA47D56B1916}"/>
                  </a:ext>
                </a:extLst>
              </p:cNvPr>
              <p:cNvSpPr/>
              <p:nvPr/>
            </p:nvSpPr>
            <p:spPr>
              <a:xfrm rot="300000">
                <a:off x="153952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lowchart: Connector 165">
                <a:extLst>
                  <a:ext uri="{FF2B5EF4-FFF2-40B4-BE49-F238E27FC236}">
                    <a16:creationId xmlns:a16="http://schemas.microsoft.com/office/drawing/2014/main" id="{F80C02B9-CE17-F491-DD08-7EA0476BB48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58800" y="2124000"/>
                <a:ext cx="81009" cy="81009"/>
              </a:xfrm>
              <a:prstGeom prst="flowChartConnector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46400EED-7CAB-6500-3E1D-DC6C44C28B9D}"/>
                  </a:ext>
                </a:extLst>
              </p:cNvPr>
              <p:cNvSpPr/>
              <p:nvPr/>
            </p:nvSpPr>
            <p:spPr>
              <a:xfrm rot="-300000">
                <a:off x="1541088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3597888F-BED9-A022-642A-59009889ACAD}"/>
                  </a:ext>
                </a:extLst>
              </p:cNvPr>
              <p:cNvSpPr/>
              <p:nvPr/>
            </p:nvSpPr>
            <p:spPr>
              <a:xfrm rot="-300000">
                <a:off x="162594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C8204BE5-8731-A913-415E-D9CD8D184BFA}"/>
                </a:ext>
              </a:extLst>
            </p:cNvPr>
            <p:cNvGrpSpPr/>
            <p:nvPr/>
          </p:nvGrpSpPr>
          <p:grpSpPr>
            <a:xfrm>
              <a:off x="2656228" y="1365085"/>
              <a:ext cx="113524" cy="1279152"/>
              <a:chOff x="1539525" y="1592651"/>
              <a:chExt cx="132139" cy="1404701"/>
            </a:xfrm>
            <a:solidFill>
              <a:srgbClr val="FFFF00"/>
            </a:solidFill>
          </p:grpSpPr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E61B2C29-3A0E-5A0F-EE95-83814F0A05DB}"/>
                  </a:ext>
                </a:extLst>
              </p:cNvPr>
              <p:cNvSpPr/>
              <p:nvPr/>
            </p:nvSpPr>
            <p:spPr>
              <a:xfrm rot="300000">
                <a:off x="1624382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2F395989-3543-BA7E-2113-CBEFB293FC49}"/>
                  </a:ext>
                </a:extLst>
              </p:cNvPr>
              <p:cNvSpPr/>
              <p:nvPr/>
            </p:nvSpPr>
            <p:spPr>
              <a:xfrm rot="300000">
                <a:off x="153952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lowchart: Connector 160">
                <a:extLst>
                  <a:ext uri="{FF2B5EF4-FFF2-40B4-BE49-F238E27FC236}">
                    <a16:creationId xmlns:a16="http://schemas.microsoft.com/office/drawing/2014/main" id="{0B194031-5A22-9F98-E9AB-53150623F21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58800" y="2124000"/>
                <a:ext cx="81009" cy="81009"/>
              </a:xfrm>
              <a:prstGeom prst="flowChartConnector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CB1DBB9D-3C3C-E134-0875-39A6E356C27A}"/>
                  </a:ext>
                </a:extLst>
              </p:cNvPr>
              <p:cNvSpPr/>
              <p:nvPr/>
            </p:nvSpPr>
            <p:spPr>
              <a:xfrm rot="-300000">
                <a:off x="1541088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A7D1FEE7-5756-0ACE-9138-00B3F4F742E7}"/>
                  </a:ext>
                </a:extLst>
              </p:cNvPr>
              <p:cNvSpPr/>
              <p:nvPr/>
            </p:nvSpPr>
            <p:spPr>
              <a:xfrm rot="-300000">
                <a:off x="162594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BCCC4B75-4DF0-10A8-5C43-225810CEF207}"/>
                </a:ext>
              </a:extLst>
            </p:cNvPr>
            <p:cNvSpPr txBox="1"/>
            <p:nvPr/>
          </p:nvSpPr>
          <p:spPr>
            <a:xfrm>
              <a:off x="728234" y="103722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732F06FA-443F-4631-3C07-87DCFFE2143E}"/>
                </a:ext>
              </a:extLst>
            </p:cNvPr>
            <p:cNvSpPr txBox="1"/>
            <p:nvPr/>
          </p:nvSpPr>
          <p:spPr>
            <a:xfrm>
              <a:off x="1025824" y="103722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ABF2897E-0AA1-6E3C-D85D-45943375EE52}"/>
                </a:ext>
              </a:extLst>
            </p:cNvPr>
            <p:cNvSpPr txBox="1"/>
            <p:nvPr/>
          </p:nvSpPr>
          <p:spPr>
            <a:xfrm>
              <a:off x="1335145" y="103722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1FF9F064-9265-6264-B95A-A5BC5E057EC7}"/>
                </a:ext>
              </a:extLst>
            </p:cNvPr>
            <p:cNvSpPr txBox="1"/>
            <p:nvPr/>
          </p:nvSpPr>
          <p:spPr>
            <a:xfrm>
              <a:off x="1644465" y="103722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C5EBF602-FC3E-7AA8-9B51-978832CD28E1}"/>
                </a:ext>
              </a:extLst>
            </p:cNvPr>
            <p:cNvSpPr txBox="1"/>
            <p:nvPr/>
          </p:nvSpPr>
          <p:spPr>
            <a:xfrm>
              <a:off x="1953786" y="103722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800DD585-35D2-A508-946E-41AB99D25225}"/>
                </a:ext>
              </a:extLst>
            </p:cNvPr>
            <p:cNvSpPr txBox="1"/>
            <p:nvPr/>
          </p:nvSpPr>
          <p:spPr>
            <a:xfrm>
              <a:off x="2263108" y="103722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294392FF-1556-07AC-C9DF-BA9BA7DCBEA5}"/>
                </a:ext>
              </a:extLst>
            </p:cNvPr>
            <p:cNvSpPr txBox="1"/>
            <p:nvPr/>
          </p:nvSpPr>
          <p:spPr>
            <a:xfrm>
              <a:off x="2572429" y="103722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F3DDB53B-E116-CFC4-436C-A111DEF38EA3}"/>
                </a:ext>
              </a:extLst>
            </p:cNvPr>
            <p:cNvSpPr txBox="1"/>
            <p:nvPr/>
          </p:nvSpPr>
          <p:spPr>
            <a:xfrm>
              <a:off x="467331" y="1698317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007BB4D3-5D96-D490-3118-F0C38B410F9A}"/>
              </a:ext>
            </a:extLst>
          </p:cNvPr>
          <p:cNvSpPr txBox="1">
            <a:spLocks/>
          </p:cNvSpPr>
          <p:nvPr/>
        </p:nvSpPr>
        <p:spPr>
          <a:xfrm>
            <a:off x="2152650" y="143756"/>
            <a:ext cx="7886700" cy="44274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800" dirty="0"/>
              <a:t>A brief recap on gene homology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9619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284" grpId="0"/>
      <p:bldP spid="285" grpId="0"/>
      <p:bldP spid="28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ECF6D6-9D15-ADD1-E142-DAE3E2E3B9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544" r="620"/>
          <a:stretch/>
        </p:blipFill>
        <p:spPr>
          <a:xfrm>
            <a:off x="1783977" y="968187"/>
            <a:ext cx="8624047" cy="567017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B7F5314-4FEA-E7E8-A41C-86C9AEB8D912}"/>
              </a:ext>
            </a:extLst>
          </p:cNvPr>
          <p:cNvSpPr txBox="1">
            <a:spLocks/>
          </p:cNvSpPr>
          <p:nvPr/>
        </p:nvSpPr>
        <p:spPr>
          <a:xfrm>
            <a:off x="2152650" y="143756"/>
            <a:ext cx="7886700" cy="44274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/>
              <a:t>Accessing pangenome cultivars</a:t>
            </a:r>
          </a:p>
        </p:txBody>
      </p:sp>
    </p:spTree>
    <p:extLst>
      <p:ext uri="{BB962C8B-B14F-4D97-AF65-F5344CB8AC3E}">
        <p14:creationId xmlns:p14="http://schemas.microsoft.com/office/powerpoint/2010/main" val="40119327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8A9C30-D8DE-444A-7E94-949BEC5490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093" b="16427"/>
          <a:stretch/>
        </p:blipFill>
        <p:spPr>
          <a:xfrm>
            <a:off x="952499" y="661759"/>
            <a:ext cx="10734676" cy="611588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B449AF7-BBA7-E2DC-4F76-CEF3B1AF58A1}"/>
              </a:ext>
            </a:extLst>
          </p:cNvPr>
          <p:cNvSpPr txBox="1">
            <a:spLocks/>
          </p:cNvSpPr>
          <p:nvPr/>
        </p:nvSpPr>
        <p:spPr>
          <a:xfrm>
            <a:off x="2152650" y="143756"/>
            <a:ext cx="7886700" cy="44274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/>
              <a:t>Accessing pangenome cultivars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DDC13228-FF6D-4752-9968-55CC331F3097}"/>
              </a:ext>
            </a:extLst>
          </p:cNvPr>
          <p:cNvSpPr/>
          <p:nvPr/>
        </p:nvSpPr>
        <p:spPr>
          <a:xfrm>
            <a:off x="131109" y="3719701"/>
            <a:ext cx="978408" cy="48463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8448DF-025A-EA68-C5B9-C723A7EFF295}"/>
              </a:ext>
            </a:extLst>
          </p:cNvPr>
          <p:cNvSpPr txBox="1"/>
          <p:nvPr/>
        </p:nvSpPr>
        <p:spPr>
          <a:xfrm>
            <a:off x="7949997" y="1983441"/>
            <a:ext cx="3737178" cy="18158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Get homologs and orthologs from other species / wheat accessions (1-by-1) </a:t>
            </a:r>
          </a:p>
        </p:txBody>
      </p:sp>
    </p:spTree>
    <p:extLst>
      <p:ext uri="{BB962C8B-B14F-4D97-AF65-F5344CB8AC3E}">
        <p14:creationId xmlns:p14="http://schemas.microsoft.com/office/powerpoint/2010/main" val="60921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020BDA-3B58-3BD1-BAA4-C97C9AD710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578" t="20067" b="14814"/>
          <a:stretch/>
        </p:blipFill>
        <p:spPr>
          <a:xfrm>
            <a:off x="1557337" y="704850"/>
            <a:ext cx="9077326" cy="615315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1D4E77B-E142-4349-3B2F-E52D91CA4295}"/>
              </a:ext>
            </a:extLst>
          </p:cNvPr>
          <p:cNvSpPr txBox="1">
            <a:spLocks/>
          </p:cNvSpPr>
          <p:nvPr/>
        </p:nvSpPr>
        <p:spPr>
          <a:xfrm>
            <a:off x="2152650" y="143756"/>
            <a:ext cx="7886700" cy="44274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/>
              <a:t>Accessing pangenome cultivars</a:t>
            </a:r>
          </a:p>
        </p:txBody>
      </p:sp>
    </p:spTree>
    <p:extLst>
      <p:ext uri="{BB962C8B-B14F-4D97-AF65-F5344CB8AC3E}">
        <p14:creationId xmlns:p14="http://schemas.microsoft.com/office/powerpoint/2010/main" val="5739800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F18C185-4C57-4644-AF67-CF7777EDC1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24" b="14851"/>
          <a:stretch/>
        </p:blipFill>
        <p:spPr>
          <a:xfrm>
            <a:off x="1524000" y="1021614"/>
            <a:ext cx="9144000" cy="560330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EA6F833-B693-4D9F-A547-0323126BA4B6}"/>
              </a:ext>
            </a:extLst>
          </p:cNvPr>
          <p:cNvSpPr/>
          <p:nvPr/>
        </p:nvSpPr>
        <p:spPr>
          <a:xfrm>
            <a:off x="4204447" y="1148736"/>
            <a:ext cx="502024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1412FF-0F47-9D9F-035F-67F550C11A7F}"/>
              </a:ext>
            </a:extLst>
          </p:cNvPr>
          <p:cNvSpPr txBox="1">
            <a:spLocks/>
          </p:cNvSpPr>
          <p:nvPr/>
        </p:nvSpPr>
        <p:spPr>
          <a:xfrm>
            <a:off x="2152650" y="143756"/>
            <a:ext cx="7886700" cy="44274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 err="1"/>
              <a:t>BioMart</a:t>
            </a:r>
            <a:r>
              <a:rPr lang="en-US" sz="2800" dirty="0"/>
              <a:t> - get ALL the data</a:t>
            </a:r>
          </a:p>
        </p:txBody>
      </p:sp>
      <p:sp>
        <p:nvSpPr>
          <p:cNvPr id="3" name="Right Arrow 3">
            <a:extLst>
              <a:ext uri="{FF2B5EF4-FFF2-40B4-BE49-F238E27FC236}">
                <a16:creationId xmlns:a16="http://schemas.microsoft.com/office/drawing/2014/main" id="{3A0CFCEA-BD8D-20E1-B0C0-E374B15D24E0}"/>
              </a:ext>
            </a:extLst>
          </p:cNvPr>
          <p:cNvSpPr/>
          <p:nvPr/>
        </p:nvSpPr>
        <p:spPr>
          <a:xfrm rot="5400000">
            <a:off x="4187746" y="748486"/>
            <a:ext cx="540000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73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C5EA71-0978-43B1-B940-13128BBFD4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0" y="794616"/>
            <a:ext cx="9144000" cy="6063385"/>
          </a:xfrm>
          <a:prstGeom prst="rect">
            <a:avLst/>
          </a:prstGeom>
        </p:spPr>
      </p:pic>
      <p:sp>
        <p:nvSpPr>
          <p:cNvPr id="3" name="Right Arrow 3">
            <a:extLst>
              <a:ext uri="{FF2B5EF4-FFF2-40B4-BE49-F238E27FC236}">
                <a16:creationId xmlns:a16="http://schemas.microsoft.com/office/drawing/2014/main" id="{76B3C8B8-0D3E-4741-A66D-0D6CF27FD2ED}"/>
              </a:ext>
            </a:extLst>
          </p:cNvPr>
          <p:cNvSpPr/>
          <p:nvPr/>
        </p:nvSpPr>
        <p:spPr>
          <a:xfrm rot="10800000">
            <a:off x="4547888" y="1916832"/>
            <a:ext cx="540000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D246896-8DBF-E66F-90ED-F14B5708A31E}"/>
              </a:ext>
            </a:extLst>
          </p:cNvPr>
          <p:cNvSpPr txBox="1">
            <a:spLocks/>
          </p:cNvSpPr>
          <p:nvPr/>
        </p:nvSpPr>
        <p:spPr>
          <a:xfrm>
            <a:off x="2152650" y="143756"/>
            <a:ext cx="7886700" cy="44274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 err="1"/>
              <a:t>BioMart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2260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5DDE7B-9426-4FA7-9EB9-E044A7AB56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0" y="796612"/>
            <a:ext cx="9144000" cy="6063425"/>
          </a:xfrm>
          <a:prstGeom prst="rect">
            <a:avLst/>
          </a:prstGeom>
        </p:spPr>
      </p:pic>
      <p:sp>
        <p:nvSpPr>
          <p:cNvPr id="3" name="Right Arrow 3">
            <a:extLst>
              <a:ext uri="{FF2B5EF4-FFF2-40B4-BE49-F238E27FC236}">
                <a16:creationId xmlns:a16="http://schemas.microsoft.com/office/drawing/2014/main" id="{1ABE3455-8F20-43BE-910C-2E76A76EC7DB}"/>
              </a:ext>
            </a:extLst>
          </p:cNvPr>
          <p:cNvSpPr/>
          <p:nvPr/>
        </p:nvSpPr>
        <p:spPr>
          <a:xfrm rot="10800000">
            <a:off x="5879976" y="4077072"/>
            <a:ext cx="540000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E495FEC-A79D-4CDA-C679-196D6D941DCD}"/>
              </a:ext>
            </a:extLst>
          </p:cNvPr>
          <p:cNvSpPr txBox="1">
            <a:spLocks/>
          </p:cNvSpPr>
          <p:nvPr/>
        </p:nvSpPr>
        <p:spPr>
          <a:xfrm>
            <a:off x="2152650" y="143756"/>
            <a:ext cx="7886700" cy="44274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 err="1"/>
              <a:t>BioMart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3967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F07B36-0B2F-4F04-B4B6-49DEB18814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0" y="794616"/>
            <a:ext cx="9144000" cy="6063385"/>
          </a:xfrm>
          <a:prstGeom prst="rect">
            <a:avLst/>
          </a:prstGeom>
        </p:spPr>
      </p:pic>
      <p:sp>
        <p:nvSpPr>
          <p:cNvPr id="3" name="Right Arrow 3">
            <a:extLst>
              <a:ext uri="{FF2B5EF4-FFF2-40B4-BE49-F238E27FC236}">
                <a16:creationId xmlns:a16="http://schemas.microsoft.com/office/drawing/2014/main" id="{3E58D8CC-FCFC-489B-9EDE-2AC6C159D973}"/>
              </a:ext>
            </a:extLst>
          </p:cNvPr>
          <p:cNvSpPr/>
          <p:nvPr/>
        </p:nvSpPr>
        <p:spPr>
          <a:xfrm rot="10800000">
            <a:off x="2639616" y="2060848"/>
            <a:ext cx="540000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A39F982B-5810-415A-9BCB-98E7F932D7C5}"/>
              </a:ext>
            </a:extLst>
          </p:cNvPr>
          <p:cNvSpPr/>
          <p:nvPr/>
        </p:nvSpPr>
        <p:spPr>
          <a:xfrm rot="10800000">
            <a:off x="2639616" y="2386800"/>
            <a:ext cx="540000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591985-658E-EE56-41AF-D8E947EB02F9}"/>
              </a:ext>
            </a:extLst>
          </p:cNvPr>
          <p:cNvSpPr txBox="1"/>
          <p:nvPr/>
        </p:nvSpPr>
        <p:spPr>
          <a:xfrm>
            <a:off x="3505200" y="2276873"/>
            <a:ext cx="23118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Filters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e.g.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chromosome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Position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SNP-type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FDCD69-3A68-0BF3-C713-E04E9D7B9997}"/>
              </a:ext>
            </a:extLst>
          </p:cNvPr>
          <p:cNvSpPr txBox="1"/>
          <p:nvPr/>
        </p:nvSpPr>
        <p:spPr>
          <a:xfrm>
            <a:off x="3505199" y="4374614"/>
            <a:ext cx="669125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Attributes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e.g.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Genes in interval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Gene sequences (genomic, CDS, cDNA, etc)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Gene orthologs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4FF25A7-FAB4-ADEC-3D4E-583F1ACB4234}"/>
              </a:ext>
            </a:extLst>
          </p:cNvPr>
          <p:cNvSpPr txBox="1">
            <a:spLocks/>
          </p:cNvSpPr>
          <p:nvPr/>
        </p:nvSpPr>
        <p:spPr>
          <a:xfrm>
            <a:off x="2152650" y="143756"/>
            <a:ext cx="7886700" cy="44274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 err="1"/>
              <a:t>BioMart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5485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50801A-F8D4-6DE6-ED87-067B4C82A5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078" t="10416" b="26389"/>
          <a:stretch/>
        </p:blipFill>
        <p:spPr>
          <a:xfrm>
            <a:off x="314324" y="570455"/>
            <a:ext cx="11572876" cy="618276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508BA6E-33ED-9C00-107A-82D479ED99E4}"/>
              </a:ext>
            </a:extLst>
          </p:cNvPr>
          <p:cNvSpPr txBox="1">
            <a:spLocks/>
          </p:cNvSpPr>
          <p:nvPr/>
        </p:nvSpPr>
        <p:spPr>
          <a:xfrm>
            <a:off x="2152650" y="143756"/>
            <a:ext cx="7886700" cy="44274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 err="1"/>
              <a:t>BioMart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7250725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644C737-9C20-0F0A-3305-26EAC448477C}"/>
              </a:ext>
            </a:extLst>
          </p:cNvPr>
          <p:cNvSpPr txBox="1">
            <a:spLocks/>
          </p:cNvSpPr>
          <p:nvPr/>
        </p:nvSpPr>
        <p:spPr>
          <a:xfrm>
            <a:off x="2152650" y="143756"/>
            <a:ext cx="7886700" cy="44274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 err="1"/>
              <a:t>GrainGenes</a:t>
            </a:r>
            <a:r>
              <a:rPr lang="en-US" sz="2800" dirty="0"/>
              <a:t> BLAST portal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A9C2C0-EA3A-CEDB-B50F-247990EC2B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377" y="718002"/>
            <a:ext cx="7243482" cy="53167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49B5BA-2120-BDEC-E8A2-8E974A81DF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8" t="44750" r="59406" b="5340"/>
          <a:stretch/>
        </p:blipFill>
        <p:spPr>
          <a:xfrm>
            <a:off x="5602941" y="633322"/>
            <a:ext cx="5827060" cy="5423929"/>
          </a:xfrm>
          <a:prstGeom prst="rect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844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Box 142"/>
          <p:cNvSpPr txBox="1"/>
          <p:nvPr/>
        </p:nvSpPr>
        <p:spPr>
          <a:xfrm>
            <a:off x="750084" y="764705"/>
            <a:ext cx="1519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Orthologs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750084" y="1427584"/>
            <a:ext cx="4392487" cy="1320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Genes in different species that evolved from a common ancestor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8F6A82-B755-9114-CE33-C91E37600C3C}"/>
              </a:ext>
            </a:extLst>
          </p:cNvPr>
          <p:cNvSpPr txBox="1"/>
          <p:nvPr/>
        </p:nvSpPr>
        <p:spPr>
          <a:xfrm>
            <a:off x="1658523" y="2885277"/>
            <a:ext cx="2682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Oryza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sativa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(rice)</a:t>
            </a:r>
          </a:p>
        </p:txBody>
      </p:sp>
      <p:grpSp>
        <p:nvGrpSpPr>
          <p:cNvPr id="451" name="Group 450">
            <a:extLst>
              <a:ext uri="{FF2B5EF4-FFF2-40B4-BE49-F238E27FC236}">
                <a16:creationId xmlns:a16="http://schemas.microsoft.com/office/drawing/2014/main" id="{8B9CE876-96B1-074C-98CC-1A48FF9ACDB9}"/>
              </a:ext>
            </a:extLst>
          </p:cNvPr>
          <p:cNvGrpSpPr/>
          <p:nvPr/>
        </p:nvGrpSpPr>
        <p:grpSpPr>
          <a:xfrm>
            <a:off x="960550" y="3298513"/>
            <a:ext cx="3721979" cy="1616986"/>
            <a:chOff x="960550" y="2972605"/>
            <a:chExt cx="3721979" cy="1616986"/>
          </a:xfrm>
        </p:grpSpPr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FA1F437E-E183-B8BE-286E-3DA69FAD2A88}"/>
                </a:ext>
              </a:extLst>
            </p:cNvPr>
            <p:cNvGrpSpPr/>
            <p:nvPr/>
          </p:nvGrpSpPr>
          <p:grpSpPr>
            <a:xfrm>
              <a:off x="1022414" y="3310439"/>
              <a:ext cx="113524" cy="1279152"/>
              <a:chOff x="1539525" y="1592651"/>
              <a:chExt cx="132139" cy="1404701"/>
            </a:xfrm>
          </p:grpSpPr>
          <p:sp>
            <p:nvSpPr>
              <p:cNvPr id="298" name="Oval 297">
                <a:extLst>
                  <a:ext uri="{FF2B5EF4-FFF2-40B4-BE49-F238E27FC236}">
                    <a16:creationId xmlns:a16="http://schemas.microsoft.com/office/drawing/2014/main" id="{DD0E0852-EA36-3992-E1F6-A8AD59920808}"/>
                  </a:ext>
                </a:extLst>
              </p:cNvPr>
              <p:cNvSpPr/>
              <p:nvPr/>
            </p:nvSpPr>
            <p:spPr>
              <a:xfrm rot="300000">
                <a:off x="1624382" y="1592651"/>
                <a:ext cx="45719" cy="54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Oval 298">
                <a:extLst>
                  <a:ext uri="{FF2B5EF4-FFF2-40B4-BE49-F238E27FC236}">
                    <a16:creationId xmlns:a16="http://schemas.microsoft.com/office/drawing/2014/main" id="{E39026F9-9946-7259-6695-E85A5C9535CE}"/>
                  </a:ext>
                </a:extLst>
              </p:cNvPr>
              <p:cNvSpPr/>
              <p:nvPr/>
            </p:nvSpPr>
            <p:spPr>
              <a:xfrm rot="300000">
                <a:off x="1539525" y="2205352"/>
                <a:ext cx="45719" cy="79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lowchart: Connector 299">
                <a:extLst>
                  <a:ext uri="{FF2B5EF4-FFF2-40B4-BE49-F238E27FC236}">
                    <a16:creationId xmlns:a16="http://schemas.microsoft.com/office/drawing/2014/main" id="{8EFC7ABC-776C-D326-9EB8-3F85190C242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58800" y="2124000"/>
                <a:ext cx="81009" cy="8100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Oval 300">
                <a:extLst>
                  <a:ext uri="{FF2B5EF4-FFF2-40B4-BE49-F238E27FC236}">
                    <a16:creationId xmlns:a16="http://schemas.microsoft.com/office/drawing/2014/main" id="{9EB538C9-EFCF-7543-22E5-4C9113CEB911}"/>
                  </a:ext>
                </a:extLst>
              </p:cNvPr>
              <p:cNvSpPr/>
              <p:nvPr/>
            </p:nvSpPr>
            <p:spPr>
              <a:xfrm rot="-300000">
                <a:off x="1541088" y="1592651"/>
                <a:ext cx="45719" cy="54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Oval 301">
                <a:extLst>
                  <a:ext uri="{FF2B5EF4-FFF2-40B4-BE49-F238E27FC236}">
                    <a16:creationId xmlns:a16="http://schemas.microsoft.com/office/drawing/2014/main" id="{AF967FFC-CB46-F314-E30E-365E49ED1748}"/>
                  </a:ext>
                </a:extLst>
              </p:cNvPr>
              <p:cNvSpPr/>
              <p:nvPr/>
            </p:nvSpPr>
            <p:spPr>
              <a:xfrm rot="-300000">
                <a:off x="1625945" y="2205352"/>
                <a:ext cx="45719" cy="79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8D61AD52-B166-6D37-3792-43A555D8D5A3}"/>
                </a:ext>
              </a:extLst>
            </p:cNvPr>
            <p:cNvGrpSpPr/>
            <p:nvPr/>
          </p:nvGrpSpPr>
          <p:grpSpPr>
            <a:xfrm>
              <a:off x="1341938" y="3310439"/>
              <a:ext cx="113524" cy="1279152"/>
              <a:chOff x="1539525" y="1592651"/>
              <a:chExt cx="132139" cy="1404701"/>
            </a:xfrm>
          </p:grpSpPr>
          <p:sp>
            <p:nvSpPr>
              <p:cNvPr id="293" name="Oval 292">
                <a:extLst>
                  <a:ext uri="{FF2B5EF4-FFF2-40B4-BE49-F238E27FC236}">
                    <a16:creationId xmlns:a16="http://schemas.microsoft.com/office/drawing/2014/main" id="{57E3E0D2-2CBD-F902-6F7F-A7C82CA80AF1}"/>
                  </a:ext>
                </a:extLst>
              </p:cNvPr>
              <p:cNvSpPr/>
              <p:nvPr/>
            </p:nvSpPr>
            <p:spPr>
              <a:xfrm rot="300000">
                <a:off x="1624382" y="1592651"/>
                <a:ext cx="45719" cy="54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Oval 293">
                <a:extLst>
                  <a:ext uri="{FF2B5EF4-FFF2-40B4-BE49-F238E27FC236}">
                    <a16:creationId xmlns:a16="http://schemas.microsoft.com/office/drawing/2014/main" id="{0E03F3A9-A91E-9736-F1D1-7A43E49F1219}"/>
                  </a:ext>
                </a:extLst>
              </p:cNvPr>
              <p:cNvSpPr/>
              <p:nvPr/>
            </p:nvSpPr>
            <p:spPr>
              <a:xfrm rot="300000">
                <a:off x="1539525" y="2205352"/>
                <a:ext cx="45719" cy="79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lowchart: Connector 294">
                <a:extLst>
                  <a:ext uri="{FF2B5EF4-FFF2-40B4-BE49-F238E27FC236}">
                    <a16:creationId xmlns:a16="http://schemas.microsoft.com/office/drawing/2014/main" id="{7AA4CF0E-9FA1-D21F-6D4C-2094CD76837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58800" y="2124000"/>
                <a:ext cx="81009" cy="8100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Oval 295">
                <a:extLst>
                  <a:ext uri="{FF2B5EF4-FFF2-40B4-BE49-F238E27FC236}">
                    <a16:creationId xmlns:a16="http://schemas.microsoft.com/office/drawing/2014/main" id="{079BA48C-E8F8-C8F5-370D-A4772F5FC715}"/>
                  </a:ext>
                </a:extLst>
              </p:cNvPr>
              <p:cNvSpPr/>
              <p:nvPr/>
            </p:nvSpPr>
            <p:spPr>
              <a:xfrm rot="-300000">
                <a:off x="1541088" y="1592651"/>
                <a:ext cx="45719" cy="54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Oval 296">
                <a:extLst>
                  <a:ext uri="{FF2B5EF4-FFF2-40B4-BE49-F238E27FC236}">
                    <a16:creationId xmlns:a16="http://schemas.microsoft.com/office/drawing/2014/main" id="{4D134C17-F25E-5214-6A04-7B580B0AF888}"/>
                  </a:ext>
                </a:extLst>
              </p:cNvPr>
              <p:cNvSpPr/>
              <p:nvPr/>
            </p:nvSpPr>
            <p:spPr>
              <a:xfrm rot="-300000">
                <a:off x="1625945" y="2205352"/>
                <a:ext cx="45719" cy="79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CBDDF544-6C8D-93E1-B8F8-49C8E5661ED4}"/>
                </a:ext>
              </a:extLst>
            </p:cNvPr>
            <p:cNvGrpSpPr/>
            <p:nvPr/>
          </p:nvGrpSpPr>
          <p:grpSpPr>
            <a:xfrm>
              <a:off x="1651259" y="3310439"/>
              <a:ext cx="113524" cy="1279152"/>
              <a:chOff x="1539525" y="1592651"/>
              <a:chExt cx="132139" cy="1404701"/>
            </a:xfrm>
          </p:grpSpPr>
          <p:sp>
            <p:nvSpPr>
              <p:cNvPr id="283" name="Oval 282">
                <a:extLst>
                  <a:ext uri="{FF2B5EF4-FFF2-40B4-BE49-F238E27FC236}">
                    <a16:creationId xmlns:a16="http://schemas.microsoft.com/office/drawing/2014/main" id="{97A0DDCF-9F32-C420-A8E3-005EBB56F3EF}"/>
                  </a:ext>
                </a:extLst>
              </p:cNvPr>
              <p:cNvSpPr/>
              <p:nvPr/>
            </p:nvSpPr>
            <p:spPr>
              <a:xfrm rot="300000">
                <a:off x="1624382" y="1592651"/>
                <a:ext cx="45719" cy="54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Oval 288">
                <a:extLst>
                  <a:ext uri="{FF2B5EF4-FFF2-40B4-BE49-F238E27FC236}">
                    <a16:creationId xmlns:a16="http://schemas.microsoft.com/office/drawing/2014/main" id="{C20697BE-8A0F-9603-EDC4-85BDB14571C1}"/>
                  </a:ext>
                </a:extLst>
              </p:cNvPr>
              <p:cNvSpPr/>
              <p:nvPr/>
            </p:nvSpPr>
            <p:spPr>
              <a:xfrm rot="300000">
                <a:off x="1539525" y="2205352"/>
                <a:ext cx="45719" cy="79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lowchart: Connector 289">
                <a:extLst>
                  <a:ext uri="{FF2B5EF4-FFF2-40B4-BE49-F238E27FC236}">
                    <a16:creationId xmlns:a16="http://schemas.microsoft.com/office/drawing/2014/main" id="{4785014B-6F4E-E557-8ECB-1DCBEB600E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58800" y="2124000"/>
                <a:ext cx="81009" cy="8100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Oval 290">
                <a:extLst>
                  <a:ext uri="{FF2B5EF4-FFF2-40B4-BE49-F238E27FC236}">
                    <a16:creationId xmlns:a16="http://schemas.microsoft.com/office/drawing/2014/main" id="{2985FFF8-1464-9E66-6E9B-78BE5D4BAA2B}"/>
                  </a:ext>
                </a:extLst>
              </p:cNvPr>
              <p:cNvSpPr/>
              <p:nvPr/>
            </p:nvSpPr>
            <p:spPr>
              <a:xfrm rot="-300000">
                <a:off x="1541088" y="1592651"/>
                <a:ext cx="45719" cy="54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Oval 291">
                <a:extLst>
                  <a:ext uri="{FF2B5EF4-FFF2-40B4-BE49-F238E27FC236}">
                    <a16:creationId xmlns:a16="http://schemas.microsoft.com/office/drawing/2014/main" id="{51126524-6303-B006-5FFE-9A1F67C78112}"/>
                  </a:ext>
                </a:extLst>
              </p:cNvPr>
              <p:cNvSpPr/>
              <p:nvPr/>
            </p:nvSpPr>
            <p:spPr>
              <a:xfrm rot="-300000">
                <a:off x="1625945" y="2205352"/>
                <a:ext cx="45719" cy="79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2FF74C19-61D8-48F4-806C-2C955E37F279}"/>
                </a:ext>
              </a:extLst>
            </p:cNvPr>
            <p:cNvGrpSpPr/>
            <p:nvPr/>
          </p:nvGrpSpPr>
          <p:grpSpPr>
            <a:xfrm>
              <a:off x="1960580" y="3310439"/>
              <a:ext cx="113524" cy="1279152"/>
              <a:chOff x="1539525" y="1592651"/>
              <a:chExt cx="132139" cy="1404701"/>
            </a:xfrm>
          </p:grpSpPr>
          <p:sp>
            <p:nvSpPr>
              <p:cNvPr id="278" name="Oval 277">
                <a:extLst>
                  <a:ext uri="{FF2B5EF4-FFF2-40B4-BE49-F238E27FC236}">
                    <a16:creationId xmlns:a16="http://schemas.microsoft.com/office/drawing/2014/main" id="{EA162D2A-BC67-4DBF-61AC-1D6C246FBF06}"/>
                  </a:ext>
                </a:extLst>
              </p:cNvPr>
              <p:cNvSpPr/>
              <p:nvPr/>
            </p:nvSpPr>
            <p:spPr>
              <a:xfrm rot="300000">
                <a:off x="1624382" y="1592651"/>
                <a:ext cx="45719" cy="54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Oval 278">
                <a:extLst>
                  <a:ext uri="{FF2B5EF4-FFF2-40B4-BE49-F238E27FC236}">
                    <a16:creationId xmlns:a16="http://schemas.microsoft.com/office/drawing/2014/main" id="{6581EBD6-3887-04A7-E80D-413503CC70E5}"/>
                  </a:ext>
                </a:extLst>
              </p:cNvPr>
              <p:cNvSpPr/>
              <p:nvPr/>
            </p:nvSpPr>
            <p:spPr>
              <a:xfrm rot="300000">
                <a:off x="1539525" y="2205352"/>
                <a:ext cx="45719" cy="79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lowchart: Connector 279">
                <a:extLst>
                  <a:ext uri="{FF2B5EF4-FFF2-40B4-BE49-F238E27FC236}">
                    <a16:creationId xmlns:a16="http://schemas.microsoft.com/office/drawing/2014/main" id="{6971955A-176A-2B1B-161A-4B8E83A8E95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58800" y="2124000"/>
                <a:ext cx="81009" cy="8100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Oval 280">
                <a:extLst>
                  <a:ext uri="{FF2B5EF4-FFF2-40B4-BE49-F238E27FC236}">
                    <a16:creationId xmlns:a16="http://schemas.microsoft.com/office/drawing/2014/main" id="{90D44045-4071-0CAC-DA11-779D7680F753}"/>
                  </a:ext>
                </a:extLst>
              </p:cNvPr>
              <p:cNvSpPr/>
              <p:nvPr/>
            </p:nvSpPr>
            <p:spPr>
              <a:xfrm rot="-300000">
                <a:off x="1541088" y="1592651"/>
                <a:ext cx="45719" cy="54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Oval 281">
                <a:extLst>
                  <a:ext uri="{FF2B5EF4-FFF2-40B4-BE49-F238E27FC236}">
                    <a16:creationId xmlns:a16="http://schemas.microsoft.com/office/drawing/2014/main" id="{02AE7A5A-0EAA-53B2-5730-ECE53AD49805}"/>
                  </a:ext>
                </a:extLst>
              </p:cNvPr>
              <p:cNvSpPr/>
              <p:nvPr/>
            </p:nvSpPr>
            <p:spPr>
              <a:xfrm rot="-300000">
                <a:off x="1625945" y="2205352"/>
                <a:ext cx="45719" cy="79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EDC5E256-9DEC-C45F-EA06-07C4604001B4}"/>
                </a:ext>
              </a:extLst>
            </p:cNvPr>
            <p:cNvGrpSpPr/>
            <p:nvPr/>
          </p:nvGrpSpPr>
          <p:grpSpPr>
            <a:xfrm>
              <a:off x="2269901" y="3310439"/>
              <a:ext cx="113524" cy="1279152"/>
              <a:chOff x="1539525" y="1592651"/>
              <a:chExt cx="132139" cy="1404701"/>
            </a:xfrm>
          </p:grpSpPr>
          <p:sp>
            <p:nvSpPr>
              <p:cNvPr id="273" name="Oval 272">
                <a:extLst>
                  <a:ext uri="{FF2B5EF4-FFF2-40B4-BE49-F238E27FC236}">
                    <a16:creationId xmlns:a16="http://schemas.microsoft.com/office/drawing/2014/main" id="{B5FF0B7E-036B-73D2-F5E2-68AC2434F052}"/>
                  </a:ext>
                </a:extLst>
              </p:cNvPr>
              <p:cNvSpPr/>
              <p:nvPr/>
            </p:nvSpPr>
            <p:spPr>
              <a:xfrm rot="300000">
                <a:off x="1624382" y="1592651"/>
                <a:ext cx="45719" cy="54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Oval 273">
                <a:extLst>
                  <a:ext uri="{FF2B5EF4-FFF2-40B4-BE49-F238E27FC236}">
                    <a16:creationId xmlns:a16="http://schemas.microsoft.com/office/drawing/2014/main" id="{639BB23C-BB8E-19F7-3012-15CD8B1B8AED}"/>
                  </a:ext>
                </a:extLst>
              </p:cNvPr>
              <p:cNvSpPr/>
              <p:nvPr/>
            </p:nvSpPr>
            <p:spPr>
              <a:xfrm rot="300000">
                <a:off x="1539525" y="2205352"/>
                <a:ext cx="45719" cy="79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lowchart: Connector 274">
                <a:extLst>
                  <a:ext uri="{FF2B5EF4-FFF2-40B4-BE49-F238E27FC236}">
                    <a16:creationId xmlns:a16="http://schemas.microsoft.com/office/drawing/2014/main" id="{DE1A03EB-6EF3-587B-35FB-CF5B6A4A249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58800" y="2124000"/>
                <a:ext cx="81009" cy="8100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Oval 275">
                <a:extLst>
                  <a:ext uri="{FF2B5EF4-FFF2-40B4-BE49-F238E27FC236}">
                    <a16:creationId xmlns:a16="http://schemas.microsoft.com/office/drawing/2014/main" id="{5F6C2196-9B98-B931-461C-A9FB49E1E040}"/>
                  </a:ext>
                </a:extLst>
              </p:cNvPr>
              <p:cNvSpPr/>
              <p:nvPr/>
            </p:nvSpPr>
            <p:spPr>
              <a:xfrm rot="-300000">
                <a:off x="1541088" y="1592651"/>
                <a:ext cx="45719" cy="54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Oval 276">
                <a:extLst>
                  <a:ext uri="{FF2B5EF4-FFF2-40B4-BE49-F238E27FC236}">
                    <a16:creationId xmlns:a16="http://schemas.microsoft.com/office/drawing/2014/main" id="{1FE4CB2A-FC1E-D346-4B35-6CDFF2ED8F96}"/>
                  </a:ext>
                </a:extLst>
              </p:cNvPr>
              <p:cNvSpPr/>
              <p:nvPr/>
            </p:nvSpPr>
            <p:spPr>
              <a:xfrm rot="-300000">
                <a:off x="1625945" y="2205352"/>
                <a:ext cx="45719" cy="79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2B18EBAD-9E9B-61D3-ECE1-3E18CBB845D5}"/>
                </a:ext>
              </a:extLst>
            </p:cNvPr>
            <p:cNvGrpSpPr/>
            <p:nvPr/>
          </p:nvGrpSpPr>
          <p:grpSpPr>
            <a:xfrm>
              <a:off x="2579223" y="3310439"/>
              <a:ext cx="113524" cy="1279152"/>
              <a:chOff x="1539525" y="1592651"/>
              <a:chExt cx="132139" cy="1404701"/>
            </a:xfrm>
          </p:grpSpPr>
          <p:sp>
            <p:nvSpPr>
              <p:cNvPr id="268" name="Oval 267">
                <a:extLst>
                  <a:ext uri="{FF2B5EF4-FFF2-40B4-BE49-F238E27FC236}">
                    <a16:creationId xmlns:a16="http://schemas.microsoft.com/office/drawing/2014/main" id="{D828DE4A-F1B4-4486-5589-5B705CADC20E}"/>
                  </a:ext>
                </a:extLst>
              </p:cNvPr>
              <p:cNvSpPr/>
              <p:nvPr/>
            </p:nvSpPr>
            <p:spPr>
              <a:xfrm rot="300000">
                <a:off x="1624382" y="1592651"/>
                <a:ext cx="45719" cy="54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Oval 268">
                <a:extLst>
                  <a:ext uri="{FF2B5EF4-FFF2-40B4-BE49-F238E27FC236}">
                    <a16:creationId xmlns:a16="http://schemas.microsoft.com/office/drawing/2014/main" id="{F4C5329E-BD8E-7BB9-ADA3-82C181F0395F}"/>
                  </a:ext>
                </a:extLst>
              </p:cNvPr>
              <p:cNvSpPr/>
              <p:nvPr/>
            </p:nvSpPr>
            <p:spPr>
              <a:xfrm rot="300000">
                <a:off x="1539525" y="2205352"/>
                <a:ext cx="45719" cy="79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lowchart: Connector 269">
                <a:extLst>
                  <a:ext uri="{FF2B5EF4-FFF2-40B4-BE49-F238E27FC236}">
                    <a16:creationId xmlns:a16="http://schemas.microsoft.com/office/drawing/2014/main" id="{FEF9BBAE-AC14-6A7B-F3D8-780BBF65590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58800" y="2124000"/>
                <a:ext cx="81009" cy="8100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Oval 270">
                <a:extLst>
                  <a:ext uri="{FF2B5EF4-FFF2-40B4-BE49-F238E27FC236}">
                    <a16:creationId xmlns:a16="http://schemas.microsoft.com/office/drawing/2014/main" id="{A7A9572D-F037-4EDC-C067-01DCF06080A3}"/>
                  </a:ext>
                </a:extLst>
              </p:cNvPr>
              <p:cNvSpPr/>
              <p:nvPr/>
            </p:nvSpPr>
            <p:spPr>
              <a:xfrm rot="-300000">
                <a:off x="1541088" y="1592651"/>
                <a:ext cx="45719" cy="54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Oval 271">
                <a:extLst>
                  <a:ext uri="{FF2B5EF4-FFF2-40B4-BE49-F238E27FC236}">
                    <a16:creationId xmlns:a16="http://schemas.microsoft.com/office/drawing/2014/main" id="{3CD23F95-9140-0AA1-6FED-34B1CF3FF7E3}"/>
                  </a:ext>
                </a:extLst>
              </p:cNvPr>
              <p:cNvSpPr/>
              <p:nvPr/>
            </p:nvSpPr>
            <p:spPr>
              <a:xfrm rot="-300000">
                <a:off x="1625945" y="2205352"/>
                <a:ext cx="45719" cy="79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D97767BA-389E-07DF-5FB4-ABF40122CACA}"/>
                </a:ext>
              </a:extLst>
            </p:cNvPr>
            <p:cNvGrpSpPr/>
            <p:nvPr/>
          </p:nvGrpSpPr>
          <p:grpSpPr>
            <a:xfrm>
              <a:off x="2888544" y="3310439"/>
              <a:ext cx="113524" cy="1279152"/>
              <a:chOff x="1539525" y="1592651"/>
              <a:chExt cx="132139" cy="1404701"/>
            </a:xfrm>
          </p:grpSpPr>
          <p:sp>
            <p:nvSpPr>
              <p:cNvPr id="263" name="Oval 262">
                <a:extLst>
                  <a:ext uri="{FF2B5EF4-FFF2-40B4-BE49-F238E27FC236}">
                    <a16:creationId xmlns:a16="http://schemas.microsoft.com/office/drawing/2014/main" id="{5A37A7CF-FC42-76BA-3362-DF63B55F5E85}"/>
                  </a:ext>
                </a:extLst>
              </p:cNvPr>
              <p:cNvSpPr/>
              <p:nvPr/>
            </p:nvSpPr>
            <p:spPr>
              <a:xfrm rot="300000">
                <a:off x="1624382" y="1592651"/>
                <a:ext cx="45719" cy="54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Oval 263">
                <a:extLst>
                  <a:ext uri="{FF2B5EF4-FFF2-40B4-BE49-F238E27FC236}">
                    <a16:creationId xmlns:a16="http://schemas.microsoft.com/office/drawing/2014/main" id="{34E81BF6-E4B0-23DC-D8AE-9AC4308E50E1}"/>
                  </a:ext>
                </a:extLst>
              </p:cNvPr>
              <p:cNvSpPr/>
              <p:nvPr/>
            </p:nvSpPr>
            <p:spPr>
              <a:xfrm rot="300000">
                <a:off x="1539525" y="2205352"/>
                <a:ext cx="45719" cy="79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lowchart: Connector 264">
                <a:extLst>
                  <a:ext uri="{FF2B5EF4-FFF2-40B4-BE49-F238E27FC236}">
                    <a16:creationId xmlns:a16="http://schemas.microsoft.com/office/drawing/2014/main" id="{2AF88AD3-121D-BAF4-27B6-B90E34B31BD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58800" y="2124000"/>
                <a:ext cx="81009" cy="8100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Oval 265">
                <a:extLst>
                  <a:ext uri="{FF2B5EF4-FFF2-40B4-BE49-F238E27FC236}">
                    <a16:creationId xmlns:a16="http://schemas.microsoft.com/office/drawing/2014/main" id="{CC2C0467-45E1-DFEA-087E-68D5B9902B3E}"/>
                  </a:ext>
                </a:extLst>
              </p:cNvPr>
              <p:cNvSpPr/>
              <p:nvPr/>
            </p:nvSpPr>
            <p:spPr>
              <a:xfrm rot="-300000">
                <a:off x="1541088" y="1592651"/>
                <a:ext cx="45719" cy="54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Oval 266">
                <a:extLst>
                  <a:ext uri="{FF2B5EF4-FFF2-40B4-BE49-F238E27FC236}">
                    <a16:creationId xmlns:a16="http://schemas.microsoft.com/office/drawing/2014/main" id="{4AD01B58-00F3-C796-EB8C-7861B66F61C0}"/>
                  </a:ext>
                </a:extLst>
              </p:cNvPr>
              <p:cNvSpPr/>
              <p:nvPr/>
            </p:nvSpPr>
            <p:spPr>
              <a:xfrm rot="-300000">
                <a:off x="1625945" y="2205352"/>
                <a:ext cx="45719" cy="79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46B9175F-DCB5-E034-C729-DFD1E28182D9}"/>
                </a:ext>
              </a:extLst>
            </p:cNvPr>
            <p:cNvSpPr txBox="1"/>
            <p:nvPr/>
          </p:nvSpPr>
          <p:spPr>
            <a:xfrm>
              <a:off x="960550" y="298257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2B8F1011-7C98-9602-2D96-AFC7F29E0FF1}"/>
                </a:ext>
              </a:extLst>
            </p:cNvPr>
            <p:cNvSpPr txBox="1"/>
            <p:nvPr/>
          </p:nvSpPr>
          <p:spPr>
            <a:xfrm>
              <a:off x="1258140" y="298257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AB1BF348-FAF1-CB62-BBB5-EB89179364F3}"/>
                </a:ext>
              </a:extLst>
            </p:cNvPr>
            <p:cNvSpPr txBox="1"/>
            <p:nvPr/>
          </p:nvSpPr>
          <p:spPr>
            <a:xfrm>
              <a:off x="1567461" y="298257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70611D5E-9B49-FCB3-71CA-FEA9599819BA}"/>
                </a:ext>
              </a:extLst>
            </p:cNvPr>
            <p:cNvSpPr txBox="1"/>
            <p:nvPr/>
          </p:nvSpPr>
          <p:spPr>
            <a:xfrm>
              <a:off x="1876781" y="298257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02BF386C-6BFE-64CA-3D80-703784E84CE5}"/>
                </a:ext>
              </a:extLst>
            </p:cNvPr>
            <p:cNvSpPr txBox="1"/>
            <p:nvPr/>
          </p:nvSpPr>
          <p:spPr>
            <a:xfrm>
              <a:off x="2186102" y="298257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3212BA44-CC83-633B-AADB-15BF0106E103}"/>
                </a:ext>
              </a:extLst>
            </p:cNvPr>
            <p:cNvSpPr txBox="1"/>
            <p:nvPr/>
          </p:nvSpPr>
          <p:spPr>
            <a:xfrm>
              <a:off x="2495424" y="298257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07C39403-4A5C-3240-B662-DD22D300A7C4}"/>
                </a:ext>
              </a:extLst>
            </p:cNvPr>
            <p:cNvSpPr txBox="1"/>
            <p:nvPr/>
          </p:nvSpPr>
          <p:spPr>
            <a:xfrm>
              <a:off x="2804745" y="298257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C45E6C9D-3208-36FA-5E3A-1748FAC62DE4}"/>
                </a:ext>
              </a:extLst>
            </p:cNvPr>
            <p:cNvGrpSpPr/>
            <p:nvPr/>
          </p:nvGrpSpPr>
          <p:grpSpPr>
            <a:xfrm>
              <a:off x="3175406" y="3300466"/>
              <a:ext cx="113524" cy="1279152"/>
              <a:chOff x="1539525" y="1592651"/>
              <a:chExt cx="132139" cy="1404701"/>
            </a:xfrm>
          </p:grpSpPr>
          <p:sp>
            <p:nvSpPr>
              <p:cNvPr id="258" name="Oval 257">
                <a:extLst>
                  <a:ext uri="{FF2B5EF4-FFF2-40B4-BE49-F238E27FC236}">
                    <a16:creationId xmlns:a16="http://schemas.microsoft.com/office/drawing/2014/main" id="{C0FDE56C-587C-F4A5-E567-3BBEED0F6138}"/>
                  </a:ext>
                </a:extLst>
              </p:cNvPr>
              <p:cNvSpPr/>
              <p:nvPr/>
            </p:nvSpPr>
            <p:spPr>
              <a:xfrm rot="300000">
                <a:off x="1624382" y="1592651"/>
                <a:ext cx="45719" cy="54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Oval 258">
                <a:extLst>
                  <a:ext uri="{FF2B5EF4-FFF2-40B4-BE49-F238E27FC236}">
                    <a16:creationId xmlns:a16="http://schemas.microsoft.com/office/drawing/2014/main" id="{68E8F003-A84B-3AA7-CC61-9B6845120C36}"/>
                  </a:ext>
                </a:extLst>
              </p:cNvPr>
              <p:cNvSpPr/>
              <p:nvPr/>
            </p:nvSpPr>
            <p:spPr>
              <a:xfrm rot="300000">
                <a:off x="1539525" y="2205352"/>
                <a:ext cx="45719" cy="79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lowchart: Connector 259">
                <a:extLst>
                  <a:ext uri="{FF2B5EF4-FFF2-40B4-BE49-F238E27FC236}">
                    <a16:creationId xmlns:a16="http://schemas.microsoft.com/office/drawing/2014/main" id="{9406A8E5-DE60-D0A8-D9FB-14D8BA34A7D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58800" y="2124000"/>
                <a:ext cx="81009" cy="8100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Oval 260">
                <a:extLst>
                  <a:ext uri="{FF2B5EF4-FFF2-40B4-BE49-F238E27FC236}">
                    <a16:creationId xmlns:a16="http://schemas.microsoft.com/office/drawing/2014/main" id="{05F170E1-4A5B-AFF2-C2AC-A0A3644510DD}"/>
                  </a:ext>
                </a:extLst>
              </p:cNvPr>
              <p:cNvSpPr/>
              <p:nvPr/>
            </p:nvSpPr>
            <p:spPr>
              <a:xfrm rot="-300000">
                <a:off x="1541088" y="1592651"/>
                <a:ext cx="45719" cy="54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Oval 261">
                <a:extLst>
                  <a:ext uri="{FF2B5EF4-FFF2-40B4-BE49-F238E27FC236}">
                    <a16:creationId xmlns:a16="http://schemas.microsoft.com/office/drawing/2014/main" id="{07AD8AEE-35C2-9C0B-6758-FF862169E8F8}"/>
                  </a:ext>
                </a:extLst>
              </p:cNvPr>
              <p:cNvSpPr/>
              <p:nvPr/>
            </p:nvSpPr>
            <p:spPr>
              <a:xfrm rot="-300000">
                <a:off x="1625945" y="2205352"/>
                <a:ext cx="45719" cy="79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478AD47F-EA5A-9EEC-77B3-08862E4CD7CC}"/>
                </a:ext>
              </a:extLst>
            </p:cNvPr>
            <p:cNvGrpSpPr/>
            <p:nvPr/>
          </p:nvGrpSpPr>
          <p:grpSpPr>
            <a:xfrm>
              <a:off x="3484727" y="3300466"/>
              <a:ext cx="113524" cy="1279152"/>
              <a:chOff x="1539525" y="1592651"/>
              <a:chExt cx="132139" cy="1404701"/>
            </a:xfrm>
          </p:grpSpPr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AF2C8D73-6FC6-D3D9-A5DB-E4C9B4115BDD}"/>
                  </a:ext>
                </a:extLst>
              </p:cNvPr>
              <p:cNvSpPr/>
              <p:nvPr/>
            </p:nvSpPr>
            <p:spPr>
              <a:xfrm rot="300000">
                <a:off x="1624382" y="1592651"/>
                <a:ext cx="45719" cy="54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id="{5B64B9EF-8376-CD33-B55D-054702700D69}"/>
                  </a:ext>
                </a:extLst>
              </p:cNvPr>
              <p:cNvSpPr/>
              <p:nvPr/>
            </p:nvSpPr>
            <p:spPr>
              <a:xfrm rot="300000">
                <a:off x="1539525" y="2205352"/>
                <a:ext cx="45719" cy="79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lowchart: Connector 190">
                <a:extLst>
                  <a:ext uri="{FF2B5EF4-FFF2-40B4-BE49-F238E27FC236}">
                    <a16:creationId xmlns:a16="http://schemas.microsoft.com/office/drawing/2014/main" id="{1D966D73-5E22-F99A-FE1F-A0832DDEDB0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58800" y="2124000"/>
                <a:ext cx="81009" cy="8100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Oval 255">
                <a:extLst>
                  <a:ext uri="{FF2B5EF4-FFF2-40B4-BE49-F238E27FC236}">
                    <a16:creationId xmlns:a16="http://schemas.microsoft.com/office/drawing/2014/main" id="{017F4BC1-CE62-CBDF-6EB9-83FCD22680E1}"/>
                  </a:ext>
                </a:extLst>
              </p:cNvPr>
              <p:cNvSpPr/>
              <p:nvPr/>
            </p:nvSpPr>
            <p:spPr>
              <a:xfrm rot="-300000">
                <a:off x="1541088" y="1592651"/>
                <a:ext cx="45719" cy="54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Oval 256">
                <a:extLst>
                  <a:ext uri="{FF2B5EF4-FFF2-40B4-BE49-F238E27FC236}">
                    <a16:creationId xmlns:a16="http://schemas.microsoft.com/office/drawing/2014/main" id="{A47E9218-5B12-434B-6885-72B1652D8F47}"/>
                  </a:ext>
                </a:extLst>
              </p:cNvPr>
              <p:cNvSpPr/>
              <p:nvPr/>
            </p:nvSpPr>
            <p:spPr>
              <a:xfrm rot="-300000">
                <a:off x="1625945" y="2205352"/>
                <a:ext cx="45719" cy="79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A34E9D48-F8FB-E0D9-C6D2-BEA9DF4C667B}"/>
                </a:ext>
              </a:extLst>
            </p:cNvPr>
            <p:cNvGrpSpPr/>
            <p:nvPr/>
          </p:nvGrpSpPr>
          <p:grpSpPr>
            <a:xfrm>
              <a:off x="3794048" y="3300466"/>
              <a:ext cx="113524" cy="1279152"/>
              <a:chOff x="1539525" y="1592651"/>
              <a:chExt cx="132139" cy="1404701"/>
            </a:xfrm>
          </p:grpSpPr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9C56613C-3338-39C5-FA38-4BA35639BA99}"/>
                  </a:ext>
                </a:extLst>
              </p:cNvPr>
              <p:cNvSpPr/>
              <p:nvPr/>
            </p:nvSpPr>
            <p:spPr>
              <a:xfrm rot="300000">
                <a:off x="1624382" y="1592651"/>
                <a:ext cx="45719" cy="54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B09DCB59-E120-6BD4-8458-45604FB122AD}"/>
                  </a:ext>
                </a:extLst>
              </p:cNvPr>
              <p:cNvSpPr/>
              <p:nvPr/>
            </p:nvSpPr>
            <p:spPr>
              <a:xfrm rot="300000">
                <a:off x="1539525" y="2205352"/>
                <a:ext cx="45719" cy="79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lowchart: Connector 185">
                <a:extLst>
                  <a:ext uri="{FF2B5EF4-FFF2-40B4-BE49-F238E27FC236}">
                    <a16:creationId xmlns:a16="http://schemas.microsoft.com/office/drawing/2014/main" id="{0DAFCF07-D7CF-034C-F50D-B1BF8429881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58800" y="2124000"/>
                <a:ext cx="81009" cy="8100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1B8EADAF-6374-ACC7-C249-B82D76E88088}"/>
                  </a:ext>
                </a:extLst>
              </p:cNvPr>
              <p:cNvSpPr/>
              <p:nvPr/>
            </p:nvSpPr>
            <p:spPr>
              <a:xfrm rot="-300000">
                <a:off x="1541088" y="1592651"/>
                <a:ext cx="45719" cy="54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8411B4A9-6FD6-7BDA-AAC1-F56981C49C41}"/>
                  </a:ext>
                </a:extLst>
              </p:cNvPr>
              <p:cNvSpPr/>
              <p:nvPr/>
            </p:nvSpPr>
            <p:spPr>
              <a:xfrm rot="-300000">
                <a:off x="1625945" y="2205352"/>
                <a:ext cx="45719" cy="79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2E4A839F-0357-F2B8-2073-1C8D5A15FB66}"/>
                </a:ext>
              </a:extLst>
            </p:cNvPr>
            <p:cNvGrpSpPr/>
            <p:nvPr/>
          </p:nvGrpSpPr>
          <p:grpSpPr>
            <a:xfrm>
              <a:off x="4103370" y="3300466"/>
              <a:ext cx="113524" cy="1279152"/>
              <a:chOff x="1539525" y="1592651"/>
              <a:chExt cx="132139" cy="1404701"/>
            </a:xfrm>
          </p:grpSpPr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1A1C7FBF-7D71-AC34-513F-06E0EAC5899C}"/>
                  </a:ext>
                </a:extLst>
              </p:cNvPr>
              <p:cNvSpPr/>
              <p:nvPr/>
            </p:nvSpPr>
            <p:spPr>
              <a:xfrm rot="300000">
                <a:off x="1624382" y="1592651"/>
                <a:ext cx="45719" cy="54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9A331CB3-3E50-E085-6A8D-67D490E43C76}"/>
                  </a:ext>
                </a:extLst>
              </p:cNvPr>
              <p:cNvSpPr/>
              <p:nvPr/>
            </p:nvSpPr>
            <p:spPr>
              <a:xfrm rot="300000">
                <a:off x="1539525" y="2205352"/>
                <a:ext cx="45719" cy="79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lowchart: Connector 177">
                <a:extLst>
                  <a:ext uri="{FF2B5EF4-FFF2-40B4-BE49-F238E27FC236}">
                    <a16:creationId xmlns:a16="http://schemas.microsoft.com/office/drawing/2014/main" id="{0DE184F6-9CAD-C904-43EE-59AA005E74B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58800" y="2124000"/>
                <a:ext cx="81009" cy="8100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60736CA3-B01A-05A3-5468-571547ED3667}"/>
                  </a:ext>
                </a:extLst>
              </p:cNvPr>
              <p:cNvSpPr/>
              <p:nvPr/>
            </p:nvSpPr>
            <p:spPr>
              <a:xfrm rot="-300000">
                <a:off x="1541088" y="1592651"/>
                <a:ext cx="45719" cy="54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85E41767-DFD9-585C-933C-C3CA0DB7E442}"/>
                  </a:ext>
                </a:extLst>
              </p:cNvPr>
              <p:cNvSpPr/>
              <p:nvPr/>
            </p:nvSpPr>
            <p:spPr>
              <a:xfrm rot="-300000">
                <a:off x="1625945" y="2205352"/>
                <a:ext cx="45719" cy="79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8EE3BCD7-71D6-5AD9-F391-ACFD9FB6565E}"/>
                </a:ext>
              </a:extLst>
            </p:cNvPr>
            <p:cNvGrpSpPr/>
            <p:nvPr/>
          </p:nvGrpSpPr>
          <p:grpSpPr>
            <a:xfrm>
              <a:off x="4412691" y="3300466"/>
              <a:ext cx="113524" cy="1279152"/>
              <a:chOff x="1539525" y="1592651"/>
              <a:chExt cx="132139" cy="1404701"/>
            </a:xfrm>
          </p:grpSpPr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7B5F7BFD-A708-73D1-9A89-012F16185B2C}"/>
                  </a:ext>
                </a:extLst>
              </p:cNvPr>
              <p:cNvSpPr/>
              <p:nvPr/>
            </p:nvSpPr>
            <p:spPr>
              <a:xfrm rot="300000">
                <a:off x="1624382" y="1592651"/>
                <a:ext cx="45719" cy="54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2D1270A5-DE42-A207-851C-3BC5B3ABB566}"/>
                  </a:ext>
                </a:extLst>
              </p:cNvPr>
              <p:cNvSpPr/>
              <p:nvPr/>
            </p:nvSpPr>
            <p:spPr>
              <a:xfrm rot="300000">
                <a:off x="1539525" y="2205352"/>
                <a:ext cx="45719" cy="79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lowchart: Connector 172">
                <a:extLst>
                  <a:ext uri="{FF2B5EF4-FFF2-40B4-BE49-F238E27FC236}">
                    <a16:creationId xmlns:a16="http://schemas.microsoft.com/office/drawing/2014/main" id="{CB8E857A-3F58-EF76-85E5-8659F7387B7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58800" y="2124000"/>
                <a:ext cx="81009" cy="8100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793D4A47-7171-E72E-CC88-F872CF3ACFC9}"/>
                  </a:ext>
                </a:extLst>
              </p:cNvPr>
              <p:cNvSpPr/>
              <p:nvPr/>
            </p:nvSpPr>
            <p:spPr>
              <a:xfrm rot="-300000">
                <a:off x="1541088" y="1592651"/>
                <a:ext cx="45719" cy="54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C226ED3A-D363-7019-E74B-98989585D86D}"/>
                  </a:ext>
                </a:extLst>
              </p:cNvPr>
              <p:cNvSpPr/>
              <p:nvPr/>
            </p:nvSpPr>
            <p:spPr>
              <a:xfrm rot="-300000">
                <a:off x="1625945" y="2205352"/>
                <a:ext cx="45719" cy="79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120B2C1C-D902-880E-D4CE-03578C873E3C}"/>
                </a:ext>
              </a:extLst>
            </p:cNvPr>
            <p:cNvSpPr txBox="1"/>
            <p:nvPr/>
          </p:nvSpPr>
          <p:spPr>
            <a:xfrm>
              <a:off x="3091608" y="297260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8E106872-2933-19C9-4A79-D3D0711E5084}"/>
                </a:ext>
              </a:extLst>
            </p:cNvPr>
            <p:cNvSpPr txBox="1"/>
            <p:nvPr/>
          </p:nvSpPr>
          <p:spPr>
            <a:xfrm>
              <a:off x="3400928" y="297260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02E1258F-DA84-207D-5242-838C5BD3313E}"/>
                </a:ext>
              </a:extLst>
            </p:cNvPr>
            <p:cNvSpPr txBox="1"/>
            <p:nvPr/>
          </p:nvSpPr>
          <p:spPr>
            <a:xfrm>
              <a:off x="3651975" y="2972605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02F688AB-6A91-D4DC-8BEA-88AC50350466}"/>
                </a:ext>
              </a:extLst>
            </p:cNvPr>
            <p:cNvSpPr txBox="1"/>
            <p:nvPr/>
          </p:nvSpPr>
          <p:spPr>
            <a:xfrm>
              <a:off x="3940007" y="2972605"/>
              <a:ext cx="4240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E8369002-8729-B206-22A5-88C710813B0C}"/>
                </a:ext>
              </a:extLst>
            </p:cNvPr>
            <p:cNvSpPr txBox="1"/>
            <p:nvPr/>
          </p:nvSpPr>
          <p:spPr>
            <a:xfrm>
              <a:off x="4241383" y="2972605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</p:grpSp>
      <p:sp>
        <p:nvSpPr>
          <p:cNvPr id="169" name="TextBox 168">
            <a:extLst>
              <a:ext uri="{FF2B5EF4-FFF2-40B4-BE49-F238E27FC236}">
                <a16:creationId xmlns:a16="http://schemas.microsoft.com/office/drawing/2014/main" id="{54DAA33E-438D-CC47-9247-24A58BE09F8E}"/>
              </a:ext>
            </a:extLst>
          </p:cNvPr>
          <p:cNvSpPr txBox="1"/>
          <p:nvPr/>
        </p:nvSpPr>
        <p:spPr>
          <a:xfrm>
            <a:off x="1727723" y="5193558"/>
            <a:ext cx="2292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Os06g0217300</a:t>
            </a:r>
          </a:p>
        </p:txBody>
      </p: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5D48FE19-CE23-4751-87DC-84CF3B9F2BAB}"/>
              </a:ext>
            </a:extLst>
          </p:cNvPr>
          <p:cNvCxnSpPr>
            <a:cxnSpLocks/>
          </p:cNvCxnSpPr>
          <p:nvPr/>
        </p:nvCxnSpPr>
        <p:spPr>
          <a:xfrm flipV="1">
            <a:off x="2777850" y="3699115"/>
            <a:ext cx="0" cy="156819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>
            <a:extLst>
              <a:ext uri="{FF2B5EF4-FFF2-40B4-BE49-F238E27FC236}">
                <a16:creationId xmlns:a16="http://schemas.microsoft.com/office/drawing/2014/main" id="{05232707-1CF9-0E32-9175-707E3005FEC4}"/>
              </a:ext>
            </a:extLst>
          </p:cNvPr>
          <p:cNvCxnSpPr>
            <a:cxnSpLocks/>
          </p:cNvCxnSpPr>
          <p:nvPr/>
        </p:nvCxnSpPr>
        <p:spPr>
          <a:xfrm>
            <a:off x="2691200" y="3708639"/>
            <a:ext cx="9000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C3BC7837-6757-AF75-EA84-ACC2CE3B5BEC}"/>
              </a:ext>
            </a:extLst>
          </p:cNvPr>
          <p:cNvGrpSpPr/>
          <p:nvPr/>
        </p:nvGrpSpPr>
        <p:grpSpPr>
          <a:xfrm>
            <a:off x="5966229" y="3373984"/>
            <a:ext cx="2302421" cy="1279152"/>
            <a:chOff x="467331" y="3373984"/>
            <a:chExt cx="2302421" cy="127915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1567470-DFD7-B041-C651-A38F3877902D}"/>
                </a:ext>
              </a:extLst>
            </p:cNvPr>
            <p:cNvGrpSpPr/>
            <p:nvPr/>
          </p:nvGrpSpPr>
          <p:grpSpPr>
            <a:xfrm>
              <a:off x="790098" y="3373984"/>
              <a:ext cx="113524" cy="1279152"/>
              <a:chOff x="1539525" y="1592651"/>
              <a:chExt cx="132139" cy="1404701"/>
            </a:xfrm>
            <a:solidFill>
              <a:srgbClr val="92D050"/>
            </a:solidFill>
          </p:grpSpPr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A4525C0F-561D-ACD2-BF58-B444B1726B9B}"/>
                  </a:ext>
                </a:extLst>
              </p:cNvPr>
              <p:cNvSpPr/>
              <p:nvPr/>
            </p:nvSpPr>
            <p:spPr>
              <a:xfrm rot="300000">
                <a:off x="1624382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E2D723CE-15DE-B86A-7AD9-416BD54E8691}"/>
                  </a:ext>
                </a:extLst>
              </p:cNvPr>
              <p:cNvSpPr/>
              <p:nvPr/>
            </p:nvSpPr>
            <p:spPr>
              <a:xfrm rot="300000">
                <a:off x="153952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lowchart: Connector 131">
                <a:extLst>
                  <a:ext uri="{FF2B5EF4-FFF2-40B4-BE49-F238E27FC236}">
                    <a16:creationId xmlns:a16="http://schemas.microsoft.com/office/drawing/2014/main" id="{0EBF137B-DDAD-2F76-52C6-46A58F9E807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58800" y="2124000"/>
                <a:ext cx="81009" cy="81009"/>
              </a:xfrm>
              <a:prstGeom prst="flowChartConnector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57CB4058-4CA5-E334-41AC-AEA0BA6F8273}"/>
                  </a:ext>
                </a:extLst>
              </p:cNvPr>
              <p:cNvSpPr/>
              <p:nvPr/>
            </p:nvSpPr>
            <p:spPr>
              <a:xfrm rot="-300000">
                <a:off x="1541088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99499D0B-951D-254F-0D14-59B922603F1D}"/>
                  </a:ext>
                </a:extLst>
              </p:cNvPr>
              <p:cNvSpPr/>
              <p:nvPr/>
            </p:nvSpPr>
            <p:spPr>
              <a:xfrm rot="-300000">
                <a:off x="162594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7B065A8-2CB7-8DE1-7BCC-21051A4F9CB6}"/>
                </a:ext>
              </a:extLst>
            </p:cNvPr>
            <p:cNvGrpSpPr/>
            <p:nvPr/>
          </p:nvGrpSpPr>
          <p:grpSpPr>
            <a:xfrm>
              <a:off x="1109622" y="3373984"/>
              <a:ext cx="113524" cy="1279152"/>
              <a:chOff x="1539525" y="1592651"/>
              <a:chExt cx="132139" cy="1404701"/>
            </a:xfrm>
            <a:solidFill>
              <a:srgbClr val="92D050"/>
            </a:solidFill>
          </p:grpSpPr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5664DB63-1114-F29A-8675-008ED9AE8FF4}"/>
                  </a:ext>
                </a:extLst>
              </p:cNvPr>
              <p:cNvSpPr/>
              <p:nvPr/>
            </p:nvSpPr>
            <p:spPr>
              <a:xfrm rot="300000">
                <a:off x="1624382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E5F38296-1C93-EC40-C6A8-FB8F51702780}"/>
                  </a:ext>
                </a:extLst>
              </p:cNvPr>
              <p:cNvSpPr/>
              <p:nvPr/>
            </p:nvSpPr>
            <p:spPr>
              <a:xfrm rot="300000">
                <a:off x="153952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lowchart: Connector 126">
                <a:extLst>
                  <a:ext uri="{FF2B5EF4-FFF2-40B4-BE49-F238E27FC236}">
                    <a16:creationId xmlns:a16="http://schemas.microsoft.com/office/drawing/2014/main" id="{56F33D6F-A505-FFB1-FB49-84142F82ED0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58800" y="2124000"/>
                <a:ext cx="81009" cy="81009"/>
              </a:xfrm>
              <a:prstGeom prst="flowChartConnector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90AB3CEA-047C-B418-8502-9F579BB97633}"/>
                  </a:ext>
                </a:extLst>
              </p:cNvPr>
              <p:cNvSpPr/>
              <p:nvPr/>
            </p:nvSpPr>
            <p:spPr>
              <a:xfrm rot="-300000">
                <a:off x="1541088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0B0F1114-20E6-0773-2BF9-926B5408F77B}"/>
                  </a:ext>
                </a:extLst>
              </p:cNvPr>
              <p:cNvSpPr/>
              <p:nvPr/>
            </p:nvSpPr>
            <p:spPr>
              <a:xfrm rot="-300000">
                <a:off x="162594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6FC2900-DD21-0B37-DBF2-4131489C9653}"/>
                </a:ext>
              </a:extLst>
            </p:cNvPr>
            <p:cNvGrpSpPr/>
            <p:nvPr/>
          </p:nvGrpSpPr>
          <p:grpSpPr>
            <a:xfrm>
              <a:off x="1418943" y="3373984"/>
              <a:ext cx="113524" cy="1279152"/>
              <a:chOff x="1539525" y="1592651"/>
              <a:chExt cx="132139" cy="1404701"/>
            </a:xfrm>
            <a:solidFill>
              <a:srgbClr val="92D050"/>
            </a:solidFill>
          </p:grpSpPr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D2644B55-EEC8-07E8-469C-316F13D2D73D}"/>
                  </a:ext>
                </a:extLst>
              </p:cNvPr>
              <p:cNvSpPr/>
              <p:nvPr/>
            </p:nvSpPr>
            <p:spPr>
              <a:xfrm rot="300000">
                <a:off x="1624382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E2D1949F-10D6-996C-D372-9F4459FC401F}"/>
                  </a:ext>
                </a:extLst>
              </p:cNvPr>
              <p:cNvSpPr/>
              <p:nvPr/>
            </p:nvSpPr>
            <p:spPr>
              <a:xfrm rot="300000">
                <a:off x="153952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lowchart: Connector 121">
                <a:extLst>
                  <a:ext uri="{FF2B5EF4-FFF2-40B4-BE49-F238E27FC236}">
                    <a16:creationId xmlns:a16="http://schemas.microsoft.com/office/drawing/2014/main" id="{575D07A6-AD6B-4637-9F4A-9CB0DF19E35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58800" y="2124000"/>
                <a:ext cx="81009" cy="81009"/>
              </a:xfrm>
              <a:prstGeom prst="flowChartConnector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5878456D-9B3D-05EF-2A2C-CCABB6E00553}"/>
                  </a:ext>
                </a:extLst>
              </p:cNvPr>
              <p:cNvSpPr/>
              <p:nvPr/>
            </p:nvSpPr>
            <p:spPr>
              <a:xfrm rot="-300000">
                <a:off x="1541088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A2159A15-319C-8DF7-86A2-DF6C4FB3EC3E}"/>
                  </a:ext>
                </a:extLst>
              </p:cNvPr>
              <p:cNvSpPr/>
              <p:nvPr/>
            </p:nvSpPr>
            <p:spPr>
              <a:xfrm rot="-300000">
                <a:off x="162594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0022446-7CCE-4513-4DF6-8A23A31ABB50}"/>
                </a:ext>
              </a:extLst>
            </p:cNvPr>
            <p:cNvGrpSpPr/>
            <p:nvPr/>
          </p:nvGrpSpPr>
          <p:grpSpPr>
            <a:xfrm>
              <a:off x="1728264" y="3373984"/>
              <a:ext cx="113524" cy="1279152"/>
              <a:chOff x="1539525" y="1592651"/>
              <a:chExt cx="132139" cy="1404701"/>
            </a:xfrm>
            <a:solidFill>
              <a:srgbClr val="92D050"/>
            </a:solidFill>
          </p:grpSpPr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9665B94E-F350-7E1E-A89D-5BDBEC9431A9}"/>
                  </a:ext>
                </a:extLst>
              </p:cNvPr>
              <p:cNvSpPr/>
              <p:nvPr/>
            </p:nvSpPr>
            <p:spPr>
              <a:xfrm rot="300000">
                <a:off x="1624382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BB30C1C1-0F35-A21D-751B-CA0D7BE8FCDC}"/>
                  </a:ext>
                </a:extLst>
              </p:cNvPr>
              <p:cNvSpPr/>
              <p:nvPr/>
            </p:nvSpPr>
            <p:spPr>
              <a:xfrm rot="300000">
                <a:off x="153952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lowchart: Connector 116">
                <a:extLst>
                  <a:ext uri="{FF2B5EF4-FFF2-40B4-BE49-F238E27FC236}">
                    <a16:creationId xmlns:a16="http://schemas.microsoft.com/office/drawing/2014/main" id="{BC09B192-D2FD-9257-A1E1-32A0BD3D356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58800" y="2124000"/>
                <a:ext cx="81009" cy="81009"/>
              </a:xfrm>
              <a:prstGeom prst="flowChartConnector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2AF6DA4D-2060-3BBE-6209-5C7828EEBAE8}"/>
                  </a:ext>
                </a:extLst>
              </p:cNvPr>
              <p:cNvSpPr/>
              <p:nvPr/>
            </p:nvSpPr>
            <p:spPr>
              <a:xfrm rot="-300000">
                <a:off x="1541088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CDC743DC-6DDD-3E0A-B422-9D6B28D34F13}"/>
                  </a:ext>
                </a:extLst>
              </p:cNvPr>
              <p:cNvSpPr/>
              <p:nvPr/>
            </p:nvSpPr>
            <p:spPr>
              <a:xfrm rot="-300000">
                <a:off x="162594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672A618-93B0-5114-8BBF-4866D8801EF2}"/>
                </a:ext>
              </a:extLst>
            </p:cNvPr>
            <p:cNvGrpSpPr/>
            <p:nvPr/>
          </p:nvGrpSpPr>
          <p:grpSpPr>
            <a:xfrm>
              <a:off x="2037585" y="3373984"/>
              <a:ext cx="113524" cy="1279152"/>
              <a:chOff x="1539525" y="1592651"/>
              <a:chExt cx="132139" cy="1404701"/>
            </a:xfrm>
            <a:solidFill>
              <a:srgbClr val="92D050"/>
            </a:solidFill>
          </p:grpSpPr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C50C510B-8263-505F-5220-2B52CECF6EE3}"/>
                  </a:ext>
                </a:extLst>
              </p:cNvPr>
              <p:cNvSpPr/>
              <p:nvPr/>
            </p:nvSpPr>
            <p:spPr>
              <a:xfrm rot="300000">
                <a:off x="1624382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8C959C0F-036B-45F2-0605-26F240FDF45E}"/>
                  </a:ext>
                </a:extLst>
              </p:cNvPr>
              <p:cNvSpPr/>
              <p:nvPr/>
            </p:nvSpPr>
            <p:spPr>
              <a:xfrm rot="300000">
                <a:off x="153952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lowchart: Connector 111">
                <a:extLst>
                  <a:ext uri="{FF2B5EF4-FFF2-40B4-BE49-F238E27FC236}">
                    <a16:creationId xmlns:a16="http://schemas.microsoft.com/office/drawing/2014/main" id="{A94FCD6C-8139-943F-8159-77981C68BE1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58800" y="2124000"/>
                <a:ext cx="81009" cy="81009"/>
              </a:xfrm>
              <a:prstGeom prst="flowChartConnector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59E5F376-39C2-89AC-CDC2-604E0AA82A4B}"/>
                  </a:ext>
                </a:extLst>
              </p:cNvPr>
              <p:cNvSpPr/>
              <p:nvPr/>
            </p:nvSpPr>
            <p:spPr>
              <a:xfrm rot="-300000">
                <a:off x="1541088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044A604C-F644-01E9-6D26-DF060C13DDAE}"/>
                  </a:ext>
                </a:extLst>
              </p:cNvPr>
              <p:cNvSpPr/>
              <p:nvPr/>
            </p:nvSpPr>
            <p:spPr>
              <a:xfrm rot="-300000">
                <a:off x="162594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487DF33-E75F-3857-B73E-F557A5F7400F}"/>
                </a:ext>
              </a:extLst>
            </p:cNvPr>
            <p:cNvGrpSpPr/>
            <p:nvPr/>
          </p:nvGrpSpPr>
          <p:grpSpPr>
            <a:xfrm>
              <a:off x="2346907" y="3373984"/>
              <a:ext cx="113524" cy="1279152"/>
              <a:chOff x="1539525" y="1592651"/>
              <a:chExt cx="132139" cy="1404701"/>
            </a:xfrm>
            <a:solidFill>
              <a:srgbClr val="92D050"/>
            </a:solidFill>
          </p:grpSpPr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47202857-9D71-8CAA-87E0-DAF8F97483B7}"/>
                  </a:ext>
                </a:extLst>
              </p:cNvPr>
              <p:cNvSpPr/>
              <p:nvPr/>
            </p:nvSpPr>
            <p:spPr>
              <a:xfrm rot="300000">
                <a:off x="1624382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14E76835-4D77-E1A6-8A2E-0F3986B5F89E}"/>
                  </a:ext>
                </a:extLst>
              </p:cNvPr>
              <p:cNvSpPr/>
              <p:nvPr/>
            </p:nvSpPr>
            <p:spPr>
              <a:xfrm rot="300000">
                <a:off x="153952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lowchart: Connector 106">
                <a:extLst>
                  <a:ext uri="{FF2B5EF4-FFF2-40B4-BE49-F238E27FC236}">
                    <a16:creationId xmlns:a16="http://schemas.microsoft.com/office/drawing/2014/main" id="{31F44DB1-9472-25F5-11AC-9FC932A74A8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58800" y="2124000"/>
                <a:ext cx="81009" cy="81009"/>
              </a:xfrm>
              <a:prstGeom prst="flowChartConnector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DEBB9E98-95A9-F23A-200A-28A69D09156D}"/>
                  </a:ext>
                </a:extLst>
              </p:cNvPr>
              <p:cNvSpPr/>
              <p:nvPr/>
            </p:nvSpPr>
            <p:spPr>
              <a:xfrm rot="-300000">
                <a:off x="1541088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954BB56F-6AAF-FA52-8344-659918905A9A}"/>
                  </a:ext>
                </a:extLst>
              </p:cNvPr>
              <p:cNvSpPr/>
              <p:nvPr/>
            </p:nvSpPr>
            <p:spPr>
              <a:xfrm rot="-300000">
                <a:off x="162594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F34546A-EC77-DCE2-A04E-835D04D312DE}"/>
                </a:ext>
              </a:extLst>
            </p:cNvPr>
            <p:cNvGrpSpPr/>
            <p:nvPr/>
          </p:nvGrpSpPr>
          <p:grpSpPr>
            <a:xfrm>
              <a:off x="2656228" y="3373984"/>
              <a:ext cx="113524" cy="1279152"/>
              <a:chOff x="1539525" y="1592651"/>
              <a:chExt cx="132139" cy="1404701"/>
            </a:xfrm>
            <a:solidFill>
              <a:srgbClr val="92D050"/>
            </a:solidFill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6B4A8D06-42C7-22B3-F908-E871B0C75473}"/>
                  </a:ext>
                </a:extLst>
              </p:cNvPr>
              <p:cNvSpPr/>
              <p:nvPr/>
            </p:nvSpPr>
            <p:spPr>
              <a:xfrm rot="300000">
                <a:off x="1624382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930F01DE-257B-7979-5459-AB815F2658BC}"/>
                  </a:ext>
                </a:extLst>
              </p:cNvPr>
              <p:cNvSpPr/>
              <p:nvPr/>
            </p:nvSpPr>
            <p:spPr>
              <a:xfrm rot="300000">
                <a:off x="153952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Flowchart: Connector 29">
                <a:extLst>
                  <a:ext uri="{FF2B5EF4-FFF2-40B4-BE49-F238E27FC236}">
                    <a16:creationId xmlns:a16="http://schemas.microsoft.com/office/drawing/2014/main" id="{5186DBFF-8C48-E65E-E543-4698D9D4109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58800" y="2124000"/>
                <a:ext cx="81009" cy="81009"/>
              </a:xfrm>
              <a:prstGeom prst="flowChartConnector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DB21ED7A-7559-9DEB-BB2D-61FB445A1111}"/>
                  </a:ext>
                </a:extLst>
              </p:cNvPr>
              <p:cNvSpPr/>
              <p:nvPr/>
            </p:nvSpPr>
            <p:spPr>
              <a:xfrm rot="-300000">
                <a:off x="1541088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100DABF2-1CE7-55F4-C569-115528DE7FC6}"/>
                  </a:ext>
                </a:extLst>
              </p:cNvPr>
              <p:cNvSpPr/>
              <p:nvPr/>
            </p:nvSpPr>
            <p:spPr>
              <a:xfrm rot="-300000">
                <a:off x="162594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28D152A-B6C5-EECA-F609-F88BFF6DF398}"/>
                </a:ext>
              </a:extLst>
            </p:cNvPr>
            <p:cNvSpPr txBox="1"/>
            <p:nvPr/>
          </p:nvSpPr>
          <p:spPr>
            <a:xfrm>
              <a:off x="467331" y="3707217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28CD9B44-8359-EE4E-299C-3B01BC2A20FC}"/>
              </a:ext>
            </a:extLst>
          </p:cNvPr>
          <p:cNvGrpSpPr/>
          <p:nvPr/>
        </p:nvGrpSpPr>
        <p:grpSpPr>
          <a:xfrm>
            <a:off x="5966229" y="5318200"/>
            <a:ext cx="2302421" cy="1279152"/>
            <a:chOff x="467331" y="5318200"/>
            <a:chExt cx="2302421" cy="1279152"/>
          </a:xfrm>
        </p:grpSpPr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4125975E-3DF7-CED2-B7EE-0947C73DD6D2}"/>
                </a:ext>
              </a:extLst>
            </p:cNvPr>
            <p:cNvGrpSpPr/>
            <p:nvPr/>
          </p:nvGrpSpPr>
          <p:grpSpPr>
            <a:xfrm>
              <a:off x="790098" y="5318200"/>
              <a:ext cx="113524" cy="1279152"/>
              <a:chOff x="1539525" y="1592651"/>
              <a:chExt cx="132139" cy="1404701"/>
            </a:xfrm>
            <a:solidFill>
              <a:srgbClr val="FF00FF"/>
            </a:solidFill>
          </p:grpSpPr>
          <p:sp>
            <p:nvSpPr>
              <p:cNvPr id="388" name="Oval 387">
                <a:extLst>
                  <a:ext uri="{FF2B5EF4-FFF2-40B4-BE49-F238E27FC236}">
                    <a16:creationId xmlns:a16="http://schemas.microsoft.com/office/drawing/2014/main" id="{DBDA81B5-8A1A-1320-0877-80313718BCAF}"/>
                  </a:ext>
                </a:extLst>
              </p:cNvPr>
              <p:cNvSpPr/>
              <p:nvPr/>
            </p:nvSpPr>
            <p:spPr>
              <a:xfrm rot="300000">
                <a:off x="1624382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9" name="Oval 388">
                <a:extLst>
                  <a:ext uri="{FF2B5EF4-FFF2-40B4-BE49-F238E27FC236}">
                    <a16:creationId xmlns:a16="http://schemas.microsoft.com/office/drawing/2014/main" id="{62F3BBE3-918D-4AFD-2A50-E4AD3EB77AE6}"/>
                  </a:ext>
                </a:extLst>
              </p:cNvPr>
              <p:cNvSpPr/>
              <p:nvPr/>
            </p:nvSpPr>
            <p:spPr>
              <a:xfrm rot="300000">
                <a:off x="153952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0" name="Flowchart: Connector 389">
                <a:extLst>
                  <a:ext uri="{FF2B5EF4-FFF2-40B4-BE49-F238E27FC236}">
                    <a16:creationId xmlns:a16="http://schemas.microsoft.com/office/drawing/2014/main" id="{3B0CBFE9-A93E-1769-8FBB-69430E928BA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58800" y="2124000"/>
                <a:ext cx="81009" cy="81009"/>
              </a:xfrm>
              <a:prstGeom prst="flowChartConnector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1" name="Oval 390">
                <a:extLst>
                  <a:ext uri="{FF2B5EF4-FFF2-40B4-BE49-F238E27FC236}">
                    <a16:creationId xmlns:a16="http://schemas.microsoft.com/office/drawing/2014/main" id="{D4C6D67A-9C1B-B4D0-0CEF-4C12066F33DE}"/>
                  </a:ext>
                </a:extLst>
              </p:cNvPr>
              <p:cNvSpPr/>
              <p:nvPr/>
            </p:nvSpPr>
            <p:spPr>
              <a:xfrm rot="-300000">
                <a:off x="1541088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2" name="Oval 391">
                <a:extLst>
                  <a:ext uri="{FF2B5EF4-FFF2-40B4-BE49-F238E27FC236}">
                    <a16:creationId xmlns:a16="http://schemas.microsoft.com/office/drawing/2014/main" id="{69D27A7B-5635-319E-C07C-9EB2FB1615C6}"/>
                  </a:ext>
                </a:extLst>
              </p:cNvPr>
              <p:cNvSpPr/>
              <p:nvPr/>
            </p:nvSpPr>
            <p:spPr>
              <a:xfrm rot="-300000">
                <a:off x="162594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CEB479C1-4630-7C2C-07C4-4B0CB7E4EBAE}"/>
                </a:ext>
              </a:extLst>
            </p:cNvPr>
            <p:cNvGrpSpPr/>
            <p:nvPr/>
          </p:nvGrpSpPr>
          <p:grpSpPr>
            <a:xfrm>
              <a:off x="1109622" y="5318200"/>
              <a:ext cx="113524" cy="1279152"/>
              <a:chOff x="1539525" y="1592651"/>
              <a:chExt cx="132139" cy="1404701"/>
            </a:xfrm>
            <a:solidFill>
              <a:srgbClr val="FF00FF"/>
            </a:solidFill>
          </p:grpSpPr>
          <p:sp>
            <p:nvSpPr>
              <p:cNvPr id="383" name="Oval 382">
                <a:extLst>
                  <a:ext uri="{FF2B5EF4-FFF2-40B4-BE49-F238E27FC236}">
                    <a16:creationId xmlns:a16="http://schemas.microsoft.com/office/drawing/2014/main" id="{7E8A9554-9074-F935-14A3-333F2CCB57B4}"/>
                  </a:ext>
                </a:extLst>
              </p:cNvPr>
              <p:cNvSpPr/>
              <p:nvPr/>
            </p:nvSpPr>
            <p:spPr>
              <a:xfrm rot="300000">
                <a:off x="1624382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4" name="Oval 383">
                <a:extLst>
                  <a:ext uri="{FF2B5EF4-FFF2-40B4-BE49-F238E27FC236}">
                    <a16:creationId xmlns:a16="http://schemas.microsoft.com/office/drawing/2014/main" id="{3C374C2E-4133-BCA9-771D-AA7E36149DF6}"/>
                  </a:ext>
                </a:extLst>
              </p:cNvPr>
              <p:cNvSpPr/>
              <p:nvPr/>
            </p:nvSpPr>
            <p:spPr>
              <a:xfrm rot="300000">
                <a:off x="153952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5" name="Flowchart: Connector 384">
                <a:extLst>
                  <a:ext uri="{FF2B5EF4-FFF2-40B4-BE49-F238E27FC236}">
                    <a16:creationId xmlns:a16="http://schemas.microsoft.com/office/drawing/2014/main" id="{4144CBB7-FDAA-C24C-A467-EFE8F312573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58800" y="2124000"/>
                <a:ext cx="81009" cy="81009"/>
              </a:xfrm>
              <a:prstGeom prst="flowChartConnector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6" name="Oval 385">
                <a:extLst>
                  <a:ext uri="{FF2B5EF4-FFF2-40B4-BE49-F238E27FC236}">
                    <a16:creationId xmlns:a16="http://schemas.microsoft.com/office/drawing/2014/main" id="{C1A92FC4-DFB0-8B23-7AA1-2CEB8C1D1433}"/>
                  </a:ext>
                </a:extLst>
              </p:cNvPr>
              <p:cNvSpPr/>
              <p:nvPr/>
            </p:nvSpPr>
            <p:spPr>
              <a:xfrm rot="-300000">
                <a:off x="1541088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7" name="Oval 386">
                <a:extLst>
                  <a:ext uri="{FF2B5EF4-FFF2-40B4-BE49-F238E27FC236}">
                    <a16:creationId xmlns:a16="http://schemas.microsoft.com/office/drawing/2014/main" id="{656E276E-766A-B092-6EE5-9DAED3361B76}"/>
                  </a:ext>
                </a:extLst>
              </p:cNvPr>
              <p:cNvSpPr/>
              <p:nvPr/>
            </p:nvSpPr>
            <p:spPr>
              <a:xfrm rot="-300000">
                <a:off x="162594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88977420-A397-6407-87C0-3CBEF48BA6EE}"/>
                </a:ext>
              </a:extLst>
            </p:cNvPr>
            <p:cNvGrpSpPr/>
            <p:nvPr/>
          </p:nvGrpSpPr>
          <p:grpSpPr>
            <a:xfrm>
              <a:off x="1418943" y="5318200"/>
              <a:ext cx="113524" cy="1279152"/>
              <a:chOff x="1539525" y="1592651"/>
              <a:chExt cx="132139" cy="1404701"/>
            </a:xfrm>
            <a:solidFill>
              <a:srgbClr val="FF00FF"/>
            </a:solidFill>
          </p:grpSpPr>
          <p:sp>
            <p:nvSpPr>
              <p:cNvPr id="378" name="Oval 377">
                <a:extLst>
                  <a:ext uri="{FF2B5EF4-FFF2-40B4-BE49-F238E27FC236}">
                    <a16:creationId xmlns:a16="http://schemas.microsoft.com/office/drawing/2014/main" id="{94DB2A43-4153-16B2-44E5-EE6FB40BBEA5}"/>
                  </a:ext>
                </a:extLst>
              </p:cNvPr>
              <p:cNvSpPr/>
              <p:nvPr/>
            </p:nvSpPr>
            <p:spPr>
              <a:xfrm rot="300000">
                <a:off x="1624382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" name="Oval 378">
                <a:extLst>
                  <a:ext uri="{FF2B5EF4-FFF2-40B4-BE49-F238E27FC236}">
                    <a16:creationId xmlns:a16="http://schemas.microsoft.com/office/drawing/2014/main" id="{F384AF42-0BC9-0397-3D81-AEE8DE6D9E28}"/>
                  </a:ext>
                </a:extLst>
              </p:cNvPr>
              <p:cNvSpPr/>
              <p:nvPr/>
            </p:nvSpPr>
            <p:spPr>
              <a:xfrm rot="300000">
                <a:off x="153952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0" name="Flowchart: Connector 379">
                <a:extLst>
                  <a:ext uri="{FF2B5EF4-FFF2-40B4-BE49-F238E27FC236}">
                    <a16:creationId xmlns:a16="http://schemas.microsoft.com/office/drawing/2014/main" id="{182B1A11-24C0-3F3B-2475-E05C93A72CC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58800" y="2124000"/>
                <a:ext cx="81009" cy="81009"/>
              </a:xfrm>
              <a:prstGeom prst="flowChartConnector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1" name="Oval 380">
                <a:extLst>
                  <a:ext uri="{FF2B5EF4-FFF2-40B4-BE49-F238E27FC236}">
                    <a16:creationId xmlns:a16="http://schemas.microsoft.com/office/drawing/2014/main" id="{18915946-654A-F78E-3BC6-E92FDBDB03ED}"/>
                  </a:ext>
                </a:extLst>
              </p:cNvPr>
              <p:cNvSpPr/>
              <p:nvPr/>
            </p:nvSpPr>
            <p:spPr>
              <a:xfrm rot="-300000">
                <a:off x="1541088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2" name="Oval 381">
                <a:extLst>
                  <a:ext uri="{FF2B5EF4-FFF2-40B4-BE49-F238E27FC236}">
                    <a16:creationId xmlns:a16="http://schemas.microsoft.com/office/drawing/2014/main" id="{1C94CB85-6C37-5777-7FAE-BEEDBB8ED3D8}"/>
                  </a:ext>
                </a:extLst>
              </p:cNvPr>
              <p:cNvSpPr/>
              <p:nvPr/>
            </p:nvSpPr>
            <p:spPr>
              <a:xfrm rot="-300000">
                <a:off x="162594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9577DB57-CC23-E848-E31E-904A4DE37122}"/>
                </a:ext>
              </a:extLst>
            </p:cNvPr>
            <p:cNvGrpSpPr/>
            <p:nvPr/>
          </p:nvGrpSpPr>
          <p:grpSpPr>
            <a:xfrm>
              <a:off x="1728264" y="5318200"/>
              <a:ext cx="113524" cy="1279152"/>
              <a:chOff x="1539525" y="1592651"/>
              <a:chExt cx="132139" cy="1404701"/>
            </a:xfrm>
            <a:solidFill>
              <a:srgbClr val="FF00FF"/>
            </a:solidFill>
          </p:grpSpPr>
          <p:sp>
            <p:nvSpPr>
              <p:cNvPr id="373" name="Oval 372">
                <a:extLst>
                  <a:ext uri="{FF2B5EF4-FFF2-40B4-BE49-F238E27FC236}">
                    <a16:creationId xmlns:a16="http://schemas.microsoft.com/office/drawing/2014/main" id="{0360DB7A-FD2D-DA47-AE84-AF9E4B8F6485}"/>
                  </a:ext>
                </a:extLst>
              </p:cNvPr>
              <p:cNvSpPr/>
              <p:nvPr/>
            </p:nvSpPr>
            <p:spPr>
              <a:xfrm rot="300000">
                <a:off x="1624382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Oval 373">
                <a:extLst>
                  <a:ext uri="{FF2B5EF4-FFF2-40B4-BE49-F238E27FC236}">
                    <a16:creationId xmlns:a16="http://schemas.microsoft.com/office/drawing/2014/main" id="{B8075171-1E99-8996-733B-328BF254BE3B}"/>
                  </a:ext>
                </a:extLst>
              </p:cNvPr>
              <p:cNvSpPr/>
              <p:nvPr/>
            </p:nvSpPr>
            <p:spPr>
              <a:xfrm rot="300000">
                <a:off x="153952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5" name="Flowchart: Connector 374">
                <a:extLst>
                  <a:ext uri="{FF2B5EF4-FFF2-40B4-BE49-F238E27FC236}">
                    <a16:creationId xmlns:a16="http://schemas.microsoft.com/office/drawing/2014/main" id="{22786CC8-80CB-A90B-CF0D-4D403B70E44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58800" y="2124000"/>
                <a:ext cx="81009" cy="81009"/>
              </a:xfrm>
              <a:prstGeom prst="flowChartConnector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6" name="Oval 375">
                <a:extLst>
                  <a:ext uri="{FF2B5EF4-FFF2-40B4-BE49-F238E27FC236}">
                    <a16:creationId xmlns:a16="http://schemas.microsoft.com/office/drawing/2014/main" id="{D5CD46A8-8130-8881-82A5-2F406602B89C}"/>
                  </a:ext>
                </a:extLst>
              </p:cNvPr>
              <p:cNvSpPr/>
              <p:nvPr/>
            </p:nvSpPr>
            <p:spPr>
              <a:xfrm rot="-300000">
                <a:off x="1541088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Oval 376">
                <a:extLst>
                  <a:ext uri="{FF2B5EF4-FFF2-40B4-BE49-F238E27FC236}">
                    <a16:creationId xmlns:a16="http://schemas.microsoft.com/office/drawing/2014/main" id="{C98C4D5D-9FF1-9C6E-E279-84CF3FEC0496}"/>
                  </a:ext>
                </a:extLst>
              </p:cNvPr>
              <p:cNvSpPr/>
              <p:nvPr/>
            </p:nvSpPr>
            <p:spPr>
              <a:xfrm rot="-300000">
                <a:off x="162594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4159E57F-7F72-89FF-C032-4678A2D9FADA}"/>
                </a:ext>
              </a:extLst>
            </p:cNvPr>
            <p:cNvGrpSpPr/>
            <p:nvPr/>
          </p:nvGrpSpPr>
          <p:grpSpPr>
            <a:xfrm>
              <a:off x="2037585" y="5318200"/>
              <a:ext cx="113524" cy="1279152"/>
              <a:chOff x="1539525" y="1592651"/>
              <a:chExt cx="132139" cy="1404701"/>
            </a:xfrm>
            <a:solidFill>
              <a:srgbClr val="FF00FF"/>
            </a:solidFill>
          </p:grpSpPr>
          <p:sp>
            <p:nvSpPr>
              <p:cNvPr id="368" name="Oval 367">
                <a:extLst>
                  <a:ext uri="{FF2B5EF4-FFF2-40B4-BE49-F238E27FC236}">
                    <a16:creationId xmlns:a16="http://schemas.microsoft.com/office/drawing/2014/main" id="{3F4EB40A-4418-5F4C-2217-C6EE593478E9}"/>
                  </a:ext>
                </a:extLst>
              </p:cNvPr>
              <p:cNvSpPr/>
              <p:nvPr/>
            </p:nvSpPr>
            <p:spPr>
              <a:xfrm rot="300000">
                <a:off x="1624382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Oval 368">
                <a:extLst>
                  <a:ext uri="{FF2B5EF4-FFF2-40B4-BE49-F238E27FC236}">
                    <a16:creationId xmlns:a16="http://schemas.microsoft.com/office/drawing/2014/main" id="{23CF24A5-5A72-DC7C-1A63-5FEAC1AD9C12}"/>
                  </a:ext>
                </a:extLst>
              </p:cNvPr>
              <p:cNvSpPr/>
              <p:nvPr/>
            </p:nvSpPr>
            <p:spPr>
              <a:xfrm rot="300000">
                <a:off x="153952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lowchart: Connector 369">
                <a:extLst>
                  <a:ext uri="{FF2B5EF4-FFF2-40B4-BE49-F238E27FC236}">
                    <a16:creationId xmlns:a16="http://schemas.microsoft.com/office/drawing/2014/main" id="{AB7E4300-6531-4B94-FC9F-260DE236078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58800" y="2124000"/>
                <a:ext cx="81009" cy="81009"/>
              </a:xfrm>
              <a:prstGeom prst="flowChartConnector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1" name="Oval 370">
                <a:extLst>
                  <a:ext uri="{FF2B5EF4-FFF2-40B4-BE49-F238E27FC236}">
                    <a16:creationId xmlns:a16="http://schemas.microsoft.com/office/drawing/2014/main" id="{00BA0A30-4CDD-2FEC-690B-2BF193BDC539}"/>
                  </a:ext>
                </a:extLst>
              </p:cNvPr>
              <p:cNvSpPr/>
              <p:nvPr/>
            </p:nvSpPr>
            <p:spPr>
              <a:xfrm rot="-300000">
                <a:off x="1541088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2" name="Oval 371">
                <a:extLst>
                  <a:ext uri="{FF2B5EF4-FFF2-40B4-BE49-F238E27FC236}">
                    <a16:creationId xmlns:a16="http://schemas.microsoft.com/office/drawing/2014/main" id="{2E839AEE-F0BB-3525-6818-A41684D11812}"/>
                  </a:ext>
                </a:extLst>
              </p:cNvPr>
              <p:cNvSpPr/>
              <p:nvPr/>
            </p:nvSpPr>
            <p:spPr>
              <a:xfrm rot="-300000">
                <a:off x="162594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67CCB3DA-153C-4B1F-BC92-18A7C7D6C11F}"/>
                </a:ext>
              </a:extLst>
            </p:cNvPr>
            <p:cNvGrpSpPr/>
            <p:nvPr/>
          </p:nvGrpSpPr>
          <p:grpSpPr>
            <a:xfrm>
              <a:off x="2346907" y="5318200"/>
              <a:ext cx="113524" cy="1279152"/>
              <a:chOff x="1539525" y="1592651"/>
              <a:chExt cx="132139" cy="1404701"/>
            </a:xfrm>
            <a:solidFill>
              <a:srgbClr val="FF00FF"/>
            </a:solidFill>
          </p:grpSpPr>
          <p:sp>
            <p:nvSpPr>
              <p:cNvPr id="310" name="Oval 309">
                <a:extLst>
                  <a:ext uri="{FF2B5EF4-FFF2-40B4-BE49-F238E27FC236}">
                    <a16:creationId xmlns:a16="http://schemas.microsoft.com/office/drawing/2014/main" id="{8EEE1D2E-144E-1BC4-7148-9939B758BE08}"/>
                  </a:ext>
                </a:extLst>
              </p:cNvPr>
              <p:cNvSpPr/>
              <p:nvPr/>
            </p:nvSpPr>
            <p:spPr>
              <a:xfrm rot="300000">
                <a:off x="1624382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Oval 311">
                <a:extLst>
                  <a:ext uri="{FF2B5EF4-FFF2-40B4-BE49-F238E27FC236}">
                    <a16:creationId xmlns:a16="http://schemas.microsoft.com/office/drawing/2014/main" id="{99741B41-1596-3F3C-EA71-D7761DA5474B}"/>
                  </a:ext>
                </a:extLst>
              </p:cNvPr>
              <p:cNvSpPr/>
              <p:nvPr/>
            </p:nvSpPr>
            <p:spPr>
              <a:xfrm rot="300000">
                <a:off x="153952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lowchart: Connector 312">
                <a:extLst>
                  <a:ext uri="{FF2B5EF4-FFF2-40B4-BE49-F238E27FC236}">
                    <a16:creationId xmlns:a16="http://schemas.microsoft.com/office/drawing/2014/main" id="{5CDBEE3E-E28C-A42D-B2B9-9E04DD086BF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58800" y="2124000"/>
                <a:ext cx="81009" cy="81009"/>
              </a:xfrm>
              <a:prstGeom prst="flowChartConnector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Oval 313">
                <a:extLst>
                  <a:ext uri="{FF2B5EF4-FFF2-40B4-BE49-F238E27FC236}">
                    <a16:creationId xmlns:a16="http://schemas.microsoft.com/office/drawing/2014/main" id="{B14C3F93-9EC9-781C-C5B8-513126A9C7A9}"/>
                  </a:ext>
                </a:extLst>
              </p:cNvPr>
              <p:cNvSpPr/>
              <p:nvPr/>
            </p:nvSpPr>
            <p:spPr>
              <a:xfrm rot="-300000">
                <a:off x="1541088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Oval 366">
                <a:extLst>
                  <a:ext uri="{FF2B5EF4-FFF2-40B4-BE49-F238E27FC236}">
                    <a16:creationId xmlns:a16="http://schemas.microsoft.com/office/drawing/2014/main" id="{312D4C16-9909-5B21-6DC1-461DA4E5878A}"/>
                  </a:ext>
                </a:extLst>
              </p:cNvPr>
              <p:cNvSpPr/>
              <p:nvPr/>
            </p:nvSpPr>
            <p:spPr>
              <a:xfrm rot="-300000">
                <a:off x="162594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FB3721A6-0413-8615-21F3-1CAAD8ADD1E6}"/>
                </a:ext>
              </a:extLst>
            </p:cNvPr>
            <p:cNvGrpSpPr/>
            <p:nvPr/>
          </p:nvGrpSpPr>
          <p:grpSpPr>
            <a:xfrm>
              <a:off x="2656228" y="5318200"/>
              <a:ext cx="113524" cy="1279152"/>
              <a:chOff x="1539525" y="1592651"/>
              <a:chExt cx="132139" cy="1404701"/>
            </a:xfrm>
            <a:solidFill>
              <a:srgbClr val="FF00FF"/>
            </a:solidFill>
          </p:grpSpPr>
          <p:sp>
            <p:nvSpPr>
              <p:cNvPr id="285" name="Oval 284">
                <a:extLst>
                  <a:ext uri="{FF2B5EF4-FFF2-40B4-BE49-F238E27FC236}">
                    <a16:creationId xmlns:a16="http://schemas.microsoft.com/office/drawing/2014/main" id="{439FF174-AC83-99ED-5BD2-4896B63CBD75}"/>
                  </a:ext>
                </a:extLst>
              </p:cNvPr>
              <p:cNvSpPr/>
              <p:nvPr/>
            </p:nvSpPr>
            <p:spPr>
              <a:xfrm rot="300000">
                <a:off x="1624382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Oval 285">
                <a:extLst>
                  <a:ext uri="{FF2B5EF4-FFF2-40B4-BE49-F238E27FC236}">
                    <a16:creationId xmlns:a16="http://schemas.microsoft.com/office/drawing/2014/main" id="{2580FACB-8D53-586C-4954-D478F3E63CBF}"/>
                  </a:ext>
                </a:extLst>
              </p:cNvPr>
              <p:cNvSpPr/>
              <p:nvPr/>
            </p:nvSpPr>
            <p:spPr>
              <a:xfrm rot="300000">
                <a:off x="153952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lowchart: Connector 286">
                <a:extLst>
                  <a:ext uri="{FF2B5EF4-FFF2-40B4-BE49-F238E27FC236}">
                    <a16:creationId xmlns:a16="http://schemas.microsoft.com/office/drawing/2014/main" id="{5ED1293B-39BC-0486-DD5F-8B57AD47A90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58800" y="2124000"/>
                <a:ext cx="81009" cy="81009"/>
              </a:xfrm>
              <a:prstGeom prst="flowChartConnector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Oval 287">
                <a:extLst>
                  <a:ext uri="{FF2B5EF4-FFF2-40B4-BE49-F238E27FC236}">
                    <a16:creationId xmlns:a16="http://schemas.microsoft.com/office/drawing/2014/main" id="{362ECBBC-A253-52A3-BFD3-68B5424AA113}"/>
                  </a:ext>
                </a:extLst>
              </p:cNvPr>
              <p:cNvSpPr/>
              <p:nvPr/>
            </p:nvSpPr>
            <p:spPr>
              <a:xfrm rot="-300000">
                <a:off x="1541088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Oval 302">
                <a:extLst>
                  <a:ext uri="{FF2B5EF4-FFF2-40B4-BE49-F238E27FC236}">
                    <a16:creationId xmlns:a16="http://schemas.microsoft.com/office/drawing/2014/main" id="{FBF9F9CB-6E35-1DBC-B2FD-1ADB95612DAD}"/>
                  </a:ext>
                </a:extLst>
              </p:cNvPr>
              <p:cNvSpPr/>
              <p:nvPr/>
            </p:nvSpPr>
            <p:spPr>
              <a:xfrm rot="-300000">
                <a:off x="162594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8B323BD6-72DF-A2B2-5804-A3C012F6BA8B}"/>
                </a:ext>
              </a:extLst>
            </p:cNvPr>
            <p:cNvSpPr txBox="1"/>
            <p:nvPr/>
          </p:nvSpPr>
          <p:spPr>
            <a:xfrm>
              <a:off x="467331" y="5659894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</p:grpSp>
      <p:sp>
        <p:nvSpPr>
          <p:cNvPr id="393" name="TextBox 392">
            <a:extLst>
              <a:ext uri="{FF2B5EF4-FFF2-40B4-BE49-F238E27FC236}">
                <a16:creationId xmlns:a16="http://schemas.microsoft.com/office/drawing/2014/main" id="{FD4884F4-B485-7504-738F-5E143A644FEE}"/>
              </a:ext>
            </a:extLst>
          </p:cNvPr>
          <p:cNvSpPr txBox="1"/>
          <p:nvPr/>
        </p:nvSpPr>
        <p:spPr>
          <a:xfrm>
            <a:off x="8630738" y="3280370"/>
            <a:ext cx="1245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VRT-B2</a:t>
            </a:r>
          </a:p>
        </p:txBody>
      </p:sp>
      <p:cxnSp>
        <p:nvCxnSpPr>
          <p:cNvPr id="394" name="Straight Connector 393">
            <a:extLst>
              <a:ext uri="{FF2B5EF4-FFF2-40B4-BE49-F238E27FC236}">
                <a16:creationId xmlns:a16="http://schemas.microsoft.com/office/drawing/2014/main" id="{649908D4-1035-028E-1124-2309D4FC892D}"/>
              </a:ext>
            </a:extLst>
          </p:cNvPr>
          <p:cNvCxnSpPr/>
          <p:nvPr/>
        </p:nvCxnSpPr>
        <p:spPr>
          <a:xfrm flipH="1">
            <a:off x="8287106" y="3568741"/>
            <a:ext cx="37506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5" name="TextBox 394">
            <a:extLst>
              <a:ext uri="{FF2B5EF4-FFF2-40B4-BE49-F238E27FC236}">
                <a16:creationId xmlns:a16="http://schemas.microsoft.com/office/drawing/2014/main" id="{B99DF4C9-5C44-ADC1-1B3B-869740C6597E}"/>
              </a:ext>
            </a:extLst>
          </p:cNvPr>
          <p:cNvSpPr txBox="1"/>
          <p:nvPr/>
        </p:nvSpPr>
        <p:spPr>
          <a:xfrm>
            <a:off x="5678410" y="764705"/>
            <a:ext cx="3686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Triticum aestivum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(wheat)</a:t>
            </a:r>
          </a:p>
        </p:txBody>
      </p:sp>
      <p:sp>
        <p:nvSpPr>
          <p:cNvPr id="396" name="TextBox 395">
            <a:extLst>
              <a:ext uri="{FF2B5EF4-FFF2-40B4-BE49-F238E27FC236}">
                <a16:creationId xmlns:a16="http://schemas.microsoft.com/office/drawing/2014/main" id="{32AB3807-7803-553F-E57B-D0289A957DEA}"/>
              </a:ext>
            </a:extLst>
          </p:cNvPr>
          <p:cNvSpPr txBox="1"/>
          <p:nvPr/>
        </p:nvSpPr>
        <p:spPr>
          <a:xfrm>
            <a:off x="8614329" y="5233557"/>
            <a:ext cx="1263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VRT-D2</a:t>
            </a:r>
          </a:p>
        </p:txBody>
      </p:sp>
      <p:cxnSp>
        <p:nvCxnSpPr>
          <p:cNvPr id="397" name="Straight Connector 396">
            <a:extLst>
              <a:ext uri="{FF2B5EF4-FFF2-40B4-BE49-F238E27FC236}">
                <a16:creationId xmlns:a16="http://schemas.microsoft.com/office/drawing/2014/main" id="{58853877-741E-3B59-53BD-6BC88C0DB5CA}"/>
              </a:ext>
            </a:extLst>
          </p:cNvPr>
          <p:cNvCxnSpPr/>
          <p:nvPr/>
        </p:nvCxnSpPr>
        <p:spPr>
          <a:xfrm flipH="1">
            <a:off x="8270697" y="5521928"/>
            <a:ext cx="37506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8" name="TextBox 397">
            <a:extLst>
              <a:ext uri="{FF2B5EF4-FFF2-40B4-BE49-F238E27FC236}">
                <a16:creationId xmlns:a16="http://schemas.microsoft.com/office/drawing/2014/main" id="{A1FA6C72-1C77-7ECF-190F-F6F801D28AFF}"/>
              </a:ext>
            </a:extLst>
          </p:cNvPr>
          <p:cNvSpPr txBox="1"/>
          <p:nvPr/>
        </p:nvSpPr>
        <p:spPr>
          <a:xfrm>
            <a:off x="8614328" y="1464731"/>
            <a:ext cx="1245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VRT-A2</a:t>
            </a:r>
          </a:p>
        </p:txBody>
      </p:sp>
      <p:cxnSp>
        <p:nvCxnSpPr>
          <p:cNvPr id="399" name="Straight Connector 398">
            <a:extLst>
              <a:ext uri="{FF2B5EF4-FFF2-40B4-BE49-F238E27FC236}">
                <a16:creationId xmlns:a16="http://schemas.microsoft.com/office/drawing/2014/main" id="{BE0435C3-262B-E107-0E2C-F984A34D4835}"/>
              </a:ext>
            </a:extLst>
          </p:cNvPr>
          <p:cNvCxnSpPr/>
          <p:nvPr/>
        </p:nvCxnSpPr>
        <p:spPr>
          <a:xfrm flipH="1">
            <a:off x="8270697" y="1753102"/>
            <a:ext cx="37506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0" name="Group 399">
            <a:extLst>
              <a:ext uri="{FF2B5EF4-FFF2-40B4-BE49-F238E27FC236}">
                <a16:creationId xmlns:a16="http://schemas.microsoft.com/office/drawing/2014/main" id="{C277DAD4-8F31-6D11-3081-2E0B00DEBF90}"/>
              </a:ext>
            </a:extLst>
          </p:cNvPr>
          <p:cNvGrpSpPr/>
          <p:nvPr/>
        </p:nvGrpSpPr>
        <p:grpSpPr>
          <a:xfrm>
            <a:off x="5966228" y="1227725"/>
            <a:ext cx="2418004" cy="1607013"/>
            <a:chOff x="467331" y="1037224"/>
            <a:chExt cx="2418004" cy="1607013"/>
          </a:xfrm>
        </p:grpSpPr>
        <p:grpSp>
          <p:nvGrpSpPr>
            <p:cNvPr id="401" name="Group 400">
              <a:extLst>
                <a:ext uri="{FF2B5EF4-FFF2-40B4-BE49-F238E27FC236}">
                  <a16:creationId xmlns:a16="http://schemas.microsoft.com/office/drawing/2014/main" id="{25F657C8-DFC5-0B9B-65D2-D00862868EC4}"/>
                </a:ext>
              </a:extLst>
            </p:cNvPr>
            <p:cNvGrpSpPr/>
            <p:nvPr/>
          </p:nvGrpSpPr>
          <p:grpSpPr>
            <a:xfrm>
              <a:off x="790098" y="1365085"/>
              <a:ext cx="113524" cy="1279152"/>
              <a:chOff x="1539525" y="1592651"/>
              <a:chExt cx="132139" cy="1404701"/>
            </a:xfrm>
            <a:solidFill>
              <a:srgbClr val="FFFF00"/>
            </a:solidFill>
          </p:grpSpPr>
          <p:sp>
            <p:nvSpPr>
              <p:cNvPr id="446" name="Oval 445">
                <a:extLst>
                  <a:ext uri="{FF2B5EF4-FFF2-40B4-BE49-F238E27FC236}">
                    <a16:creationId xmlns:a16="http://schemas.microsoft.com/office/drawing/2014/main" id="{2C00B29B-D1EA-C621-23B4-39808ACBD32A}"/>
                  </a:ext>
                </a:extLst>
              </p:cNvPr>
              <p:cNvSpPr/>
              <p:nvPr/>
            </p:nvSpPr>
            <p:spPr>
              <a:xfrm rot="300000">
                <a:off x="1624382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7" name="Oval 446">
                <a:extLst>
                  <a:ext uri="{FF2B5EF4-FFF2-40B4-BE49-F238E27FC236}">
                    <a16:creationId xmlns:a16="http://schemas.microsoft.com/office/drawing/2014/main" id="{8177E263-CDCA-758C-A96A-30440A45E380}"/>
                  </a:ext>
                </a:extLst>
              </p:cNvPr>
              <p:cNvSpPr/>
              <p:nvPr/>
            </p:nvSpPr>
            <p:spPr>
              <a:xfrm rot="300000">
                <a:off x="153952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8" name="Flowchart: Connector 447">
                <a:extLst>
                  <a:ext uri="{FF2B5EF4-FFF2-40B4-BE49-F238E27FC236}">
                    <a16:creationId xmlns:a16="http://schemas.microsoft.com/office/drawing/2014/main" id="{52F088DB-1052-EB83-1E0B-0667C3D7B82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58800" y="2124000"/>
                <a:ext cx="81009" cy="81009"/>
              </a:xfrm>
              <a:prstGeom prst="flowChartConnector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9" name="Oval 448">
                <a:extLst>
                  <a:ext uri="{FF2B5EF4-FFF2-40B4-BE49-F238E27FC236}">
                    <a16:creationId xmlns:a16="http://schemas.microsoft.com/office/drawing/2014/main" id="{FE949801-C1F1-6C8B-C121-34E4680546CF}"/>
                  </a:ext>
                </a:extLst>
              </p:cNvPr>
              <p:cNvSpPr/>
              <p:nvPr/>
            </p:nvSpPr>
            <p:spPr>
              <a:xfrm rot="-300000">
                <a:off x="1541088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0" name="Oval 449">
                <a:extLst>
                  <a:ext uri="{FF2B5EF4-FFF2-40B4-BE49-F238E27FC236}">
                    <a16:creationId xmlns:a16="http://schemas.microsoft.com/office/drawing/2014/main" id="{060B1864-DC1E-3662-8EF6-105B719383AA}"/>
                  </a:ext>
                </a:extLst>
              </p:cNvPr>
              <p:cNvSpPr/>
              <p:nvPr/>
            </p:nvSpPr>
            <p:spPr>
              <a:xfrm rot="-300000">
                <a:off x="162594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02" name="Group 401">
              <a:extLst>
                <a:ext uri="{FF2B5EF4-FFF2-40B4-BE49-F238E27FC236}">
                  <a16:creationId xmlns:a16="http://schemas.microsoft.com/office/drawing/2014/main" id="{F26E05C4-6497-1976-2D40-805DFEB26EF0}"/>
                </a:ext>
              </a:extLst>
            </p:cNvPr>
            <p:cNvGrpSpPr/>
            <p:nvPr/>
          </p:nvGrpSpPr>
          <p:grpSpPr>
            <a:xfrm>
              <a:off x="1109622" y="1365085"/>
              <a:ext cx="113524" cy="1279152"/>
              <a:chOff x="1539525" y="1592651"/>
              <a:chExt cx="132139" cy="1404701"/>
            </a:xfrm>
            <a:solidFill>
              <a:srgbClr val="FFFF00"/>
            </a:solidFill>
          </p:grpSpPr>
          <p:sp>
            <p:nvSpPr>
              <p:cNvPr id="441" name="Oval 440">
                <a:extLst>
                  <a:ext uri="{FF2B5EF4-FFF2-40B4-BE49-F238E27FC236}">
                    <a16:creationId xmlns:a16="http://schemas.microsoft.com/office/drawing/2014/main" id="{DA575C7A-D98E-AEF5-F6E3-D01939CC3D3D}"/>
                  </a:ext>
                </a:extLst>
              </p:cNvPr>
              <p:cNvSpPr/>
              <p:nvPr/>
            </p:nvSpPr>
            <p:spPr>
              <a:xfrm rot="300000">
                <a:off x="1624382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2" name="Oval 441">
                <a:extLst>
                  <a:ext uri="{FF2B5EF4-FFF2-40B4-BE49-F238E27FC236}">
                    <a16:creationId xmlns:a16="http://schemas.microsoft.com/office/drawing/2014/main" id="{1B5E0C90-4383-9CC4-BF05-CF388A1459F6}"/>
                  </a:ext>
                </a:extLst>
              </p:cNvPr>
              <p:cNvSpPr/>
              <p:nvPr/>
            </p:nvSpPr>
            <p:spPr>
              <a:xfrm rot="300000">
                <a:off x="153952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3" name="Flowchart: Connector 442">
                <a:extLst>
                  <a:ext uri="{FF2B5EF4-FFF2-40B4-BE49-F238E27FC236}">
                    <a16:creationId xmlns:a16="http://schemas.microsoft.com/office/drawing/2014/main" id="{139909F0-C6F1-2BFF-1D0A-70EBF14A83F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58800" y="2124000"/>
                <a:ext cx="81009" cy="81009"/>
              </a:xfrm>
              <a:prstGeom prst="flowChartConnector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4" name="Oval 443">
                <a:extLst>
                  <a:ext uri="{FF2B5EF4-FFF2-40B4-BE49-F238E27FC236}">
                    <a16:creationId xmlns:a16="http://schemas.microsoft.com/office/drawing/2014/main" id="{7CBE2E3B-9A37-F436-C754-FA59865A5C2B}"/>
                  </a:ext>
                </a:extLst>
              </p:cNvPr>
              <p:cNvSpPr/>
              <p:nvPr/>
            </p:nvSpPr>
            <p:spPr>
              <a:xfrm rot="-300000">
                <a:off x="1541088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5" name="Oval 444">
                <a:extLst>
                  <a:ext uri="{FF2B5EF4-FFF2-40B4-BE49-F238E27FC236}">
                    <a16:creationId xmlns:a16="http://schemas.microsoft.com/office/drawing/2014/main" id="{E99B5592-5729-A7E1-036E-ADA312FABF5E}"/>
                  </a:ext>
                </a:extLst>
              </p:cNvPr>
              <p:cNvSpPr/>
              <p:nvPr/>
            </p:nvSpPr>
            <p:spPr>
              <a:xfrm rot="-300000">
                <a:off x="162594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03" name="Group 402">
              <a:extLst>
                <a:ext uri="{FF2B5EF4-FFF2-40B4-BE49-F238E27FC236}">
                  <a16:creationId xmlns:a16="http://schemas.microsoft.com/office/drawing/2014/main" id="{08AAD250-9C35-7641-2CF7-596314A2DD53}"/>
                </a:ext>
              </a:extLst>
            </p:cNvPr>
            <p:cNvGrpSpPr/>
            <p:nvPr/>
          </p:nvGrpSpPr>
          <p:grpSpPr>
            <a:xfrm>
              <a:off x="1418943" y="1365085"/>
              <a:ext cx="113524" cy="1279152"/>
              <a:chOff x="1539525" y="1592651"/>
              <a:chExt cx="132139" cy="1404701"/>
            </a:xfrm>
            <a:solidFill>
              <a:srgbClr val="FFFF00"/>
            </a:solidFill>
          </p:grpSpPr>
          <p:sp>
            <p:nvSpPr>
              <p:cNvPr id="436" name="Oval 435">
                <a:extLst>
                  <a:ext uri="{FF2B5EF4-FFF2-40B4-BE49-F238E27FC236}">
                    <a16:creationId xmlns:a16="http://schemas.microsoft.com/office/drawing/2014/main" id="{9FC9447F-2C68-C3A4-C99B-7A4A0D0EDD7E}"/>
                  </a:ext>
                </a:extLst>
              </p:cNvPr>
              <p:cNvSpPr/>
              <p:nvPr/>
            </p:nvSpPr>
            <p:spPr>
              <a:xfrm rot="300000">
                <a:off x="1624382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7" name="Oval 436">
                <a:extLst>
                  <a:ext uri="{FF2B5EF4-FFF2-40B4-BE49-F238E27FC236}">
                    <a16:creationId xmlns:a16="http://schemas.microsoft.com/office/drawing/2014/main" id="{4F998184-25CE-2E24-F880-51E8A6E29435}"/>
                  </a:ext>
                </a:extLst>
              </p:cNvPr>
              <p:cNvSpPr/>
              <p:nvPr/>
            </p:nvSpPr>
            <p:spPr>
              <a:xfrm rot="300000">
                <a:off x="153952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8" name="Flowchart: Connector 437">
                <a:extLst>
                  <a:ext uri="{FF2B5EF4-FFF2-40B4-BE49-F238E27FC236}">
                    <a16:creationId xmlns:a16="http://schemas.microsoft.com/office/drawing/2014/main" id="{1AA181A5-32D6-6622-B17A-6A7BE73F84A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58800" y="2124000"/>
                <a:ext cx="81009" cy="81009"/>
              </a:xfrm>
              <a:prstGeom prst="flowChartConnector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9" name="Oval 438">
                <a:extLst>
                  <a:ext uri="{FF2B5EF4-FFF2-40B4-BE49-F238E27FC236}">
                    <a16:creationId xmlns:a16="http://schemas.microsoft.com/office/drawing/2014/main" id="{50D31625-451E-085D-9A40-9D486D5D15C5}"/>
                  </a:ext>
                </a:extLst>
              </p:cNvPr>
              <p:cNvSpPr/>
              <p:nvPr/>
            </p:nvSpPr>
            <p:spPr>
              <a:xfrm rot="-300000">
                <a:off x="1541088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0" name="Oval 439">
                <a:extLst>
                  <a:ext uri="{FF2B5EF4-FFF2-40B4-BE49-F238E27FC236}">
                    <a16:creationId xmlns:a16="http://schemas.microsoft.com/office/drawing/2014/main" id="{DEC83965-F1DD-D61C-5240-20F860D23811}"/>
                  </a:ext>
                </a:extLst>
              </p:cNvPr>
              <p:cNvSpPr/>
              <p:nvPr/>
            </p:nvSpPr>
            <p:spPr>
              <a:xfrm rot="-300000">
                <a:off x="162594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04" name="Group 403">
              <a:extLst>
                <a:ext uri="{FF2B5EF4-FFF2-40B4-BE49-F238E27FC236}">
                  <a16:creationId xmlns:a16="http://schemas.microsoft.com/office/drawing/2014/main" id="{8489EC6B-8FF4-3EF3-94BA-64B16AEB1F23}"/>
                </a:ext>
              </a:extLst>
            </p:cNvPr>
            <p:cNvGrpSpPr/>
            <p:nvPr/>
          </p:nvGrpSpPr>
          <p:grpSpPr>
            <a:xfrm>
              <a:off x="1728264" y="1365085"/>
              <a:ext cx="113524" cy="1279152"/>
              <a:chOff x="1539525" y="1592651"/>
              <a:chExt cx="132139" cy="1404701"/>
            </a:xfrm>
            <a:solidFill>
              <a:srgbClr val="FFFF00"/>
            </a:solidFill>
          </p:grpSpPr>
          <p:sp>
            <p:nvSpPr>
              <p:cNvPr id="431" name="Oval 430">
                <a:extLst>
                  <a:ext uri="{FF2B5EF4-FFF2-40B4-BE49-F238E27FC236}">
                    <a16:creationId xmlns:a16="http://schemas.microsoft.com/office/drawing/2014/main" id="{C4B28A98-A0B0-C207-9F14-CAADCB7048BF}"/>
                  </a:ext>
                </a:extLst>
              </p:cNvPr>
              <p:cNvSpPr/>
              <p:nvPr/>
            </p:nvSpPr>
            <p:spPr>
              <a:xfrm rot="300000">
                <a:off x="1624382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2" name="Oval 431">
                <a:extLst>
                  <a:ext uri="{FF2B5EF4-FFF2-40B4-BE49-F238E27FC236}">
                    <a16:creationId xmlns:a16="http://schemas.microsoft.com/office/drawing/2014/main" id="{11BD3DBB-17B3-B7C2-56A3-E4CC761A399B}"/>
                  </a:ext>
                </a:extLst>
              </p:cNvPr>
              <p:cNvSpPr/>
              <p:nvPr/>
            </p:nvSpPr>
            <p:spPr>
              <a:xfrm rot="300000">
                <a:off x="153952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3" name="Flowchart: Connector 432">
                <a:extLst>
                  <a:ext uri="{FF2B5EF4-FFF2-40B4-BE49-F238E27FC236}">
                    <a16:creationId xmlns:a16="http://schemas.microsoft.com/office/drawing/2014/main" id="{17DF57AB-88A8-41E1-79A8-AFADE43443C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58800" y="2124000"/>
                <a:ext cx="81009" cy="81009"/>
              </a:xfrm>
              <a:prstGeom prst="flowChartConnector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4" name="Oval 433">
                <a:extLst>
                  <a:ext uri="{FF2B5EF4-FFF2-40B4-BE49-F238E27FC236}">
                    <a16:creationId xmlns:a16="http://schemas.microsoft.com/office/drawing/2014/main" id="{DED14D30-69F5-1CE5-31F9-9E62CEF1D560}"/>
                  </a:ext>
                </a:extLst>
              </p:cNvPr>
              <p:cNvSpPr/>
              <p:nvPr/>
            </p:nvSpPr>
            <p:spPr>
              <a:xfrm rot="-300000">
                <a:off x="1541088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5" name="Oval 434">
                <a:extLst>
                  <a:ext uri="{FF2B5EF4-FFF2-40B4-BE49-F238E27FC236}">
                    <a16:creationId xmlns:a16="http://schemas.microsoft.com/office/drawing/2014/main" id="{0A538535-E6F0-B1C9-FCC1-C24117AC5CD6}"/>
                  </a:ext>
                </a:extLst>
              </p:cNvPr>
              <p:cNvSpPr/>
              <p:nvPr/>
            </p:nvSpPr>
            <p:spPr>
              <a:xfrm rot="-300000">
                <a:off x="162594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05" name="Group 404">
              <a:extLst>
                <a:ext uri="{FF2B5EF4-FFF2-40B4-BE49-F238E27FC236}">
                  <a16:creationId xmlns:a16="http://schemas.microsoft.com/office/drawing/2014/main" id="{E38C6AB9-87FD-2231-72C2-AE629041168F}"/>
                </a:ext>
              </a:extLst>
            </p:cNvPr>
            <p:cNvGrpSpPr/>
            <p:nvPr/>
          </p:nvGrpSpPr>
          <p:grpSpPr>
            <a:xfrm>
              <a:off x="2037585" y="1365085"/>
              <a:ext cx="113524" cy="1279152"/>
              <a:chOff x="1539525" y="1592651"/>
              <a:chExt cx="132139" cy="1404701"/>
            </a:xfrm>
            <a:solidFill>
              <a:srgbClr val="FFFF00"/>
            </a:solidFill>
          </p:grpSpPr>
          <p:sp>
            <p:nvSpPr>
              <p:cNvPr id="426" name="Oval 425">
                <a:extLst>
                  <a:ext uri="{FF2B5EF4-FFF2-40B4-BE49-F238E27FC236}">
                    <a16:creationId xmlns:a16="http://schemas.microsoft.com/office/drawing/2014/main" id="{520F1FF3-FF05-E541-E455-57C74B743F38}"/>
                  </a:ext>
                </a:extLst>
              </p:cNvPr>
              <p:cNvSpPr/>
              <p:nvPr/>
            </p:nvSpPr>
            <p:spPr>
              <a:xfrm rot="300000">
                <a:off x="1624382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7" name="Oval 426">
                <a:extLst>
                  <a:ext uri="{FF2B5EF4-FFF2-40B4-BE49-F238E27FC236}">
                    <a16:creationId xmlns:a16="http://schemas.microsoft.com/office/drawing/2014/main" id="{B740209A-FDF7-300D-C4F0-53FF0976A020}"/>
                  </a:ext>
                </a:extLst>
              </p:cNvPr>
              <p:cNvSpPr/>
              <p:nvPr/>
            </p:nvSpPr>
            <p:spPr>
              <a:xfrm rot="300000">
                <a:off x="153952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8" name="Flowchart: Connector 427">
                <a:extLst>
                  <a:ext uri="{FF2B5EF4-FFF2-40B4-BE49-F238E27FC236}">
                    <a16:creationId xmlns:a16="http://schemas.microsoft.com/office/drawing/2014/main" id="{3CAB0609-A074-212A-FBA7-B2E44266BB6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58800" y="2124000"/>
                <a:ext cx="81009" cy="81009"/>
              </a:xfrm>
              <a:prstGeom prst="flowChartConnector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9" name="Oval 428">
                <a:extLst>
                  <a:ext uri="{FF2B5EF4-FFF2-40B4-BE49-F238E27FC236}">
                    <a16:creationId xmlns:a16="http://schemas.microsoft.com/office/drawing/2014/main" id="{DE6793DB-916C-9F00-EE1E-09A4C2DFEE60}"/>
                  </a:ext>
                </a:extLst>
              </p:cNvPr>
              <p:cNvSpPr/>
              <p:nvPr/>
            </p:nvSpPr>
            <p:spPr>
              <a:xfrm rot="-300000">
                <a:off x="1541088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0" name="Oval 429">
                <a:extLst>
                  <a:ext uri="{FF2B5EF4-FFF2-40B4-BE49-F238E27FC236}">
                    <a16:creationId xmlns:a16="http://schemas.microsoft.com/office/drawing/2014/main" id="{C21A0758-D33E-078E-EFD0-E9780D070831}"/>
                  </a:ext>
                </a:extLst>
              </p:cNvPr>
              <p:cNvSpPr/>
              <p:nvPr/>
            </p:nvSpPr>
            <p:spPr>
              <a:xfrm rot="-300000">
                <a:off x="162594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06" name="Group 405">
              <a:extLst>
                <a:ext uri="{FF2B5EF4-FFF2-40B4-BE49-F238E27FC236}">
                  <a16:creationId xmlns:a16="http://schemas.microsoft.com/office/drawing/2014/main" id="{18A38919-465C-E8C4-52B4-00D84FC907A4}"/>
                </a:ext>
              </a:extLst>
            </p:cNvPr>
            <p:cNvGrpSpPr/>
            <p:nvPr/>
          </p:nvGrpSpPr>
          <p:grpSpPr>
            <a:xfrm>
              <a:off x="2346907" y="1365085"/>
              <a:ext cx="113524" cy="1279152"/>
              <a:chOff x="1539525" y="1592651"/>
              <a:chExt cx="132139" cy="1404701"/>
            </a:xfrm>
            <a:solidFill>
              <a:srgbClr val="FFFF00"/>
            </a:solidFill>
          </p:grpSpPr>
          <p:sp>
            <p:nvSpPr>
              <p:cNvPr id="421" name="Oval 420">
                <a:extLst>
                  <a:ext uri="{FF2B5EF4-FFF2-40B4-BE49-F238E27FC236}">
                    <a16:creationId xmlns:a16="http://schemas.microsoft.com/office/drawing/2014/main" id="{DC9D2AF5-1D06-3C17-1A5B-B7DA9D7E1A64}"/>
                  </a:ext>
                </a:extLst>
              </p:cNvPr>
              <p:cNvSpPr/>
              <p:nvPr/>
            </p:nvSpPr>
            <p:spPr>
              <a:xfrm rot="300000">
                <a:off x="1624382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2" name="Oval 421">
                <a:extLst>
                  <a:ext uri="{FF2B5EF4-FFF2-40B4-BE49-F238E27FC236}">
                    <a16:creationId xmlns:a16="http://schemas.microsoft.com/office/drawing/2014/main" id="{985D03FB-94B8-F450-1CF8-73C717FFE3E9}"/>
                  </a:ext>
                </a:extLst>
              </p:cNvPr>
              <p:cNvSpPr/>
              <p:nvPr/>
            </p:nvSpPr>
            <p:spPr>
              <a:xfrm rot="300000">
                <a:off x="153952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3" name="Flowchart: Connector 422">
                <a:extLst>
                  <a:ext uri="{FF2B5EF4-FFF2-40B4-BE49-F238E27FC236}">
                    <a16:creationId xmlns:a16="http://schemas.microsoft.com/office/drawing/2014/main" id="{E67B4735-68E8-BBFB-E566-6F49B6A3439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58800" y="2124000"/>
                <a:ext cx="81009" cy="81009"/>
              </a:xfrm>
              <a:prstGeom prst="flowChartConnector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4" name="Oval 423">
                <a:extLst>
                  <a:ext uri="{FF2B5EF4-FFF2-40B4-BE49-F238E27FC236}">
                    <a16:creationId xmlns:a16="http://schemas.microsoft.com/office/drawing/2014/main" id="{DB54C85C-D7BE-9283-452D-7E366976CB99}"/>
                  </a:ext>
                </a:extLst>
              </p:cNvPr>
              <p:cNvSpPr/>
              <p:nvPr/>
            </p:nvSpPr>
            <p:spPr>
              <a:xfrm rot="-300000">
                <a:off x="1541088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5" name="Oval 424">
                <a:extLst>
                  <a:ext uri="{FF2B5EF4-FFF2-40B4-BE49-F238E27FC236}">
                    <a16:creationId xmlns:a16="http://schemas.microsoft.com/office/drawing/2014/main" id="{41B78B31-9A01-AA7A-377A-362D43CB8033}"/>
                  </a:ext>
                </a:extLst>
              </p:cNvPr>
              <p:cNvSpPr/>
              <p:nvPr/>
            </p:nvSpPr>
            <p:spPr>
              <a:xfrm rot="-300000">
                <a:off x="162594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07" name="Group 406">
              <a:extLst>
                <a:ext uri="{FF2B5EF4-FFF2-40B4-BE49-F238E27FC236}">
                  <a16:creationId xmlns:a16="http://schemas.microsoft.com/office/drawing/2014/main" id="{291BD6DD-0CB0-D1D7-B08F-DB257910A999}"/>
                </a:ext>
              </a:extLst>
            </p:cNvPr>
            <p:cNvGrpSpPr/>
            <p:nvPr/>
          </p:nvGrpSpPr>
          <p:grpSpPr>
            <a:xfrm>
              <a:off x="2656228" y="1365085"/>
              <a:ext cx="113524" cy="1279152"/>
              <a:chOff x="1539525" y="1592651"/>
              <a:chExt cx="132139" cy="1404701"/>
            </a:xfrm>
            <a:solidFill>
              <a:srgbClr val="FFFF00"/>
            </a:solidFill>
          </p:grpSpPr>
          <p:sp>
            <p:nvSpPr>
              <p:cNvPr id="416" name="Oval 415">
                <a:extLst>
                  <a:ext uri="{FF2B5EF4-FFF2-40B4-BE49-F238E27FC236}">
                    <a16:creationId xmlns:a16="http://schemas.microsoft.com/office/drawing/2014/main" id="{F18BBE2D-AD8C-637A-D4CE-94CCC4E1A01B}"/>
                  </a:ext>
                </a:extLst>
              </p:cNvPr>
              <p:cNvSpPr/>
              <p:nvPr/>
            </p:nvSpPr>
            <p:spPr>
              <a:xfrm rot="300000">
                <a:off x="1624382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7" name="Oval 416">
                <a:extLst>
                  <a:ext uri="{FF2B5EF4-FFF2-40B4-BE49-F238E27FC236}">
                    <a16:creationId xmlns:a16="http://schemas.microsoft.com/office/drawing/2014/main" id="{E997109A-4F53-33EC-569C-A28CDB2BB1E7}"/>
                  </a:ext>
                </a:extLst>
              </p:cNvPr>
              <p:cNvSpPr/>
              <p:nvPr/>
            </p:nvSpPr>
            <p:spPr>
              <a:xfrm rot="300000">
                <a:off x="153952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8" name="Flowchart: Connector 417">
                <a:extLst>
                  <a:ext uri="{FF2B5EF4-FFF2-40B4-BE49-F238E27FC236}">
                    <a16:creationId xmlns:a16="http://schemas.microsoft.com/office/drawing/2014/main" id="{D134F5C0-A47C-C836-E109-1A916783A66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58800" y="2124000"/>
                <a:ext cx="81009" cy="81009"/>
              </a:xfrm>
              <a:prstGeom prst="flowChartConnector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9" name="Oval 418">
                <a:extLst>
                  <a:ext uri="{FF2B5EF4-FFF2-40B4-BE49-F238E27FC236}">
                    <a16:creationId xmlns:a16="http://schemas.microsoft.com/office/drawing/2014/main" id="{29AB9A24-7147-F7C7-44EB-D4486221F50D}"/>
                  </a:ext>
                </a:extLst>
              </p:cNvPr>
              <p:cNvSpPr/>
              <p:nvPr/>
            </p:nvSpPr>
            <p:spPr>
              <a:xfrm rot="-300000">
                <a:off x="1541088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0" name="Oval 419">
                <a:extLst>
                  <a:ext uri="{FF2B5EF4-FFF2-40B4-BE49-F238E27FC236}">
                    <a16:creationId xmlns:a16="http://schemas.microsoft.com/office/drawing/2014/main" id="{25ECC43F-7CC0-437C-8534-532944D28E42}"/>
                  </a:ext>
                </a:extLst>
              </p:cNvPr>
              <p:cNvSpPr/>
              <p:nvPr/>
            </p:nvSpPr>
            <p:spPr>
              <a:xfrm rot="-300000">
                <a:off x="162594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08" name="TextBox 407">
              <a:extLst>
                <a:ext uri="{FF2B5EF4-FFF2-40B4-BE49-F238E27FC236}">
                  <a16:creationId xmlns:a16="http://schemas.microsoft.com/office/drawing/2014/main" id="{2B26623C-CB14-662B-4114-C85B406DC476}"/>
                </a:ext>
              </a:extLst>
            </p:cNvPr>
            <p:cNvSpPr txBox="1"/>
            <p:nvPr/>
          </p:nvSpPr>
          <p:spPr>
            <a:xfrm>
              <a:off x="728234" y="103722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409" name="TextBox 408">
              <a:extLst>
                <a:ext uri="{FF2B5EF4-FFF2-40B4-BE49-F238E27FC236}">
                  <a16:creationId xmlns:a16="http://schemas.microsoft.com/office/drawing/2014/main" id="{86029625-5E36-D686-A849-107ABFAB2A25}"/>
                </a:ext>
              </a:extLst>
            </p:cNvPr>
            <p:cNvSpPr txBox="1"/>
            <p:nvPr/>
          </p:nvSpPr>
          <p:spPr>
            <a:xfrm>
              <a:off x="1025824" y="103722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410" name="TextBox 409">
              <a:extLst>
                <a:ext uri="{FF2B5EF4-FFF2-40B4-BE49-F238E27FC236}">
                  <a16:creationId xmlns:a16="http://schemas.microsoft.com/office/drawing/2014/main" id="{CE21B389-14E1-4085-9D8A-0E1B756B0BF2}"/>
                </a:ext>
              </a:extLst>
            </p:cNvPr>
            <p:cNvSpPr txBox="1"/>
            <p:nvPr/>
          </p:nvSpPr>
          <p:spPr>
            <a:xfrm>
              <a:off x="1335145" y="103722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411" name="TextBox 410">
              <a:extLst>
                <a:ext uri="{FF2B5EF4-FFF2-40B4-BE49-F238E27FC236}">
                  <a16:creationId xmlns:a16="http://schemas.microsoft.com/office/drawing/2014/main" id="{AAE057E2-2400-45D7-016C-09795C9EF485}"/>
                </a:ext>
              </a:extLst>
            </p:cNvPr>
            <p:cNvSpPr txBox="1"/>
            <p:nvPr/>
          </p:nvSpPr>
          <p:spPr>
            <a:xfrm>
              <a:off x="1644465" y="103722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412" name="TextBox 411">
              <a:extLst>
                <a:ext uri="{FF2B5EF4-FFF2-40B4-BE49-F238E27FC236}">
                  <a16:creationId xmlns:a16="http://schemas.microsoft.com/office/drawing/2014/main" id="{88069BFA-A36D-6F21-B6B5-AF1C09865771}"/>
                </a:ext>
              </a:extLst>
            </p:cNvPr>
            <p:cNvSpPr txBox="1"/>
            <p:nvPr/>
          </p:nvSpPr>
          <p:spPr>
            <a:xfrm>
              <a:off x="1953786" y="103722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413" name="TextBox 412">
              <a:extLst>
                <a:ext uri="{FF2B5EF4-FFF2-40B4-BE49-F238E27FC236}">
                  <a16:creationId xmlns:a16="http://schemas.microsoft.com/office/drawing/2014/main" id="{DC483D91-1212-257A-191A-F2406C36E0A2}"/>
                </a:ext>
              </a:extLst>
            </p:cNvPr>
            <p:cNvSpPr txBox="1"/>
            <p:nvPr/>
          </p:nvSpPr>
          <p:spPr>
            <a:xfrm>
              <a:off x="2263108" y="103722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414" name="TextBox 413">
              <a:extLst>
                <a:ext uri="{FF2B5EF4-FFF2-40B4-BE49-F238E27FC236}">
                  <a16:creationId xmlns:a16="http://schemas.microsoft.com/office/drawing/2014/main" id="{103C9E50-2B2A-E1FE-E9B5-D7DC7E36DF55}"/>
                </a:ext>
              </a:extLst>
            </p:cNvPr>
            <p:cNvSpPr txBox="1"/>
            <p:nvPr/>
          </p:nvSpPr>
          <p:spPr>
            <a:xfrm>
              <a:off x="2572429" y="103722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415" name="TextBox 414">
              <a:extLst>
                <a:ext uri="{FF2B5EF4-FFF2-40B4-BE49-F238E27FC236}">
                  <a16:creationId xmlns:a16="http://schemas.microsoft.com/office/drawing/2014/main" id="{8840B093-A243-FFEF-C024-EDA5B700DE6D}"/>
                </a:ext>
              </a:extLst>
            </p:cNvPr>
            <p:cNvSpPr txBox="1"/>
            <p:nvPr/>
          </p:nvSpPr>
          <p:spPr>
            <a:xfrm>
              <a:off x="467331" y="1698317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91CF0A9E-9252-D6D4-715E-7DDB2456C247}"/>
              </a:ext>
            </a:extLst>
          </p:cNvPr>
          <p:cNvSpPr txBox="1">
            <a:spLocks/>
          </p:cNvSpPr>
          <p:nvPr/>
        </p:nvSpPr>
        <p:spPr>
          <a:xfrm>
            <a:off x="2152650" y="143756"/>
            <a:ext cx="7886700" cy="44274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800" dirty="0"/>
              <a:t>A brief recap on gene homology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2865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9" grpId="0"/>
      <p:bldP spid="393" grpId="0"/>
      <p:bldP spid="395" grpId="0"/>
      <p:bldP spid="396" grpId="0"/>
      <p:bldP spid="3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Box 142"/>
          <p:cNvSpPr txBox="1"/>
          <p:nvPr/>
        </p:nvSpPr>
        <p:spPr>
          <a:xfrm>
            <a:off x="750084" y="764705"/>
            <a:ext cx="1401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Paralogs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750085" y="1427585"/>
            <a:ext cx="3615990" cy="1331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Genes resulting from duplication events within one species</a:t>
            </a:r>
          </a:p>
        </p:txBody>
      </p: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48EBE5B5-FC7E-4C26-AFDC-675399B95F51}"/>
              </a:ext>
            </a:extLst>
          </p:cNvPr>
          <p:cNvCxnSpPr>
            <a:cxnSpLocks/>
          </p:cNvCxnSpPr>
          <p:nvPr/>
        </p:nvCxnSpPr>
        <p:spPr>
          <a:xfrm flipV="1">
            <a:off x="5967441" y="1596435"/>
            <a:ext cx="135345" cy="9018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>
            <a:extLst>
              <a:ext uri="{FF2B5EF4-FFF2-40B4-BE49-F238E27FC236}">
                <a16:creationId xmlns:a16="http://schemas.microsoft.com/office/drawing/2014/main" id="{D9129BF6-4A55-443F-8FE5-958BB65959D8}"/>
              </a:ext>
            </a:extLst>
          </p:cNvPr>
          <p:cNvSpPr txBox="1"/>
          <p:nvPr/>
        </p:nvSpPr>
        <p:spPr>
          <a:xfrm>
            <a:off x="6420414" y="1350471"/>
            <a:ext cx="1725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SEP1-A3-1</a:t>
            </a:r>
          </a:p>
        </p:txBody>
      </p: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67B7CE47-BADD-46CF-8C42-E6EB5236D3D4}"/>
              </a:ext>
            </a:extLst>
          </p:cNvPr>
          <p:cNvCxnSpPr>
            <a:cxnSpLocks/>
          </p:cNvCxnSpPr>
          <p:nvPr/>
        </p:nvCxnSpPr>
        <p:spPr>
          <a:xfrm flipH="1">
            <a:off x="6102786" y="1596435"/>
            <a:ext cx="37506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4" name="TextBox 263">
            <a:extLst>
              <a:ext uri="{FF2B5EF4-FFF2-40B4-BE49-F238E27FC236}">
                <a16:creationId xmlns:a16="http://schemas.microsoft.com/office/drawing/2014/main" id="{F9C7CD9B-D4D8-26E4-B3DD-BBCE4D137CE3}"/>
              </a:ext>
            </a:extLst>
          </p:cNvPr>
          <p:cNvSpPr txBox="1"/>
          <p:nvPr/>
        </p:nvSpPr>
        <p:spPr>
          <a:xfrm>
            <a:off x="5465989" y="763679"/>
            <a:ext cx="3686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Triticum aestivum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(wheat)</a:t>
            </a:r>
          </a:p>
        </p:txBody>
      </p:sp>
      <p:grpSp>
        <p:nvGrpSpPr>
          <p:cNvPr id="410" name="Group 409">
            <a:extLst>
              <a:ext uri="{FF2B5EF4-FFF2-40B4-BE49-F238E27FC236}">
                <a16:creationId xmlns:a16="http://schemas.microsoft.com/office/drawing/2014/main" id="{7CD89DD3-753F-3BA2-4F3B-AD7B42B9FFAF}"/>
              </a:ext>
            </a:extLst>
          </p:cNvPr>
          <p:cNvGrpSpPr/>
          <p:nvPr/>
        </p:nvGrpSpPr>
        <p:grpSpPr>
          <a:xfrm>
            <a:off x="8346558" y="3373984"/>
            <a:ext cx="732167" cy="1279152"/>
            <a:chOff x="3561586" y="3373984"/>
            <a:chExt cx="732167" cy="1279152"/>
          </a:xfrm>
        </p:grpSpPr>
        <p:grpSp>
          <p:nvGrpSpPr>
            <p:cNvPr id="270" name="Group 269">
              <a:extLst>
                <a:ext uri="{FF2B5EF4-FFF2-40B4-BE49-F238E27FC236}">
                  <a16:creationId xmlns:a16="http://schemas.microsoft.com/office/drawing/2014/main" id="{91E1F586-53F5-722E-102F-77178645BD1A}"/>
                </a:ext>
              </a:extLst>
            </p:cNvPr>
            <p:cNvGrpSpPr/>
            <p:nvPr/>
          </p:nvGrpSpPr>
          <p:grpSpPr>
            <a:xfrm>
              <a:off x="3561586" y="3373984"/>
              <a:ext cx="113524" cy="1279152"/>
              <a:chOff x="1539525" y="1592651"/>
              <a:chExt cx="132139" cy="1404701"/>
            </a:xfrm>
            <a:solidFill>
              <a:srgbClr val="92D050"/>
            </a:solidFill>
          </p:grpSpPr>
          <p:sp>
            <p:nvSpPr>
              <p:cNvPr id="285" name="Oval 284">
                <a:extLst>
                  <a:ext uri="{FF2B5EF4-FFF2-40B4-BE49-F238E27FC236}">
                    <a16:creationId xmlns:a16="http://schemas.microsoft.com/office/drawing/2014/main" id="{EC56A75E-271C-D74A-8E6A-884B82AD6799}"/>
                  </a:ext>
                </a:extLst>
              </p:cNvPr>
              <p:cNvSpPr/>
              <p:nvPr/>
            </p:nvSpPr>
            <p:spPr>
              <a:xfrm rot="300000">
                <a:off x="1624382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Oval 285">
                <a:extLst>
                  <a:ext uri="{FF2B5EF4-FFF2-40B4-BE49-F238E27FC236}">
                    <a16:creationId xmlns:a16="http://schemas.microsoft.com/office/drawing/2014/main" id="{7FA8728C-6D02-8B49-45C9-612C1B24D41B}"/>
                  </a:ext>
                </a:extLst>
              </p:cNvPr>
              <p:cNvSpPr/>
              <p:nvPr/>
            </p:nvSpPr>
            <p:spPr>
              <a:xfrm rot="300000">
                <a:off x="153952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lowchart: Connector 287">
                <a:extLst>
                  <a:ext uri="{FF2B5EF4-FFF2-40B4-BE49-F238E27FC236}">
                    <a16:creationId xmlns:a16="http://schemas.microsoft.com/office/drawing/2014/main" id="{99928AEE-13C0-F05A-B647-EBBD995969F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58800" y="2124000"/>
                <a:ext cx="81009" cy="81009"/>
              </a:xfrm>
              <a:prstGeom prst="flowChartConnector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Oval 288">
                <a:extLst>
                  <a:ext uri="{FF2B5EF4-FFF2-40B4-BE49-F238E27FC236}">
                    <a16:creationId xmlns:a16="http://schemas.microsoft.com/office/drawing/2014/main" id="{7178BAE4-2466-EB96-89D1-EADCE85AD8FE}"/>
                  </a:ext>
                </a:extLst>
              </p:cNvPr>
              <p:cNvSpPr/>
              <p:nvPr/>
            </p:nvSpPr>
            <p:spPr>
              <a:xfrm rot="-300000">
                <a:off x="1541088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Oval 289">
                <a:extLst>
                  <a:ext uri="{FF2B5EF4-FFF2-40B4-BE49-F238E27FC236}">
                    <a16:creationId xmlns:a16="http://schemas.microsoft.com/office/drawing/2014/main" id="{97A2AAE2-FCF6-B7D9-8164-E1B9BE5814FA}"/>
                  </a:ext>
                </a:extLst>
              </p:cNvPr>
              <p:cNvSpPr/>
              <p:nvPr/>
            </p:nvSpPr>
            <p:spPr>
              <a:xfrm rot="-300000">
                <a:off x="162594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71" name="Group 270">
              <a:extLst>
                <a:ext uri="{FF2B5EF4-FFF2-40B4-BE49-F238E27FC236}">
                  <a16:creationId xmlns:a16="http://schemas.microsoft.com/office/drawing/2014/main" id="{0EA9FC35-1F8D-D87F-FC26-3C19CCF15337}"/>
                </a:ext>
              </a:extLst>
            </p:cNvPr>
            <p:cNvGrpSpPr/>
            <p:nvPr/>
          </p:nvGrpSpPr>
          <p:grpSpPr>
            <a:xfrm>
              <a:off x="3870908" y="3373984"/>
              <a:ext cx="113524" cy="1279152"/>
              <a:chOff x="1539525" y="1592651"/>
              <a:chExt cx="132139" cy="1404701"/>
            </a:xfrm>
            <a:solidFill>
              <a:srgbClr val="92D050"/>
            </a:solidFill>
          </p:grpSpPr>
          <p:sp>
            <p:nvSpPr>
              <p:cNvPr id="279" name="Oval 278">
                <a:extLst>
                  <a:ext uri="{FF2B5EF4-FFF2-40B4-BE49-F238E27FC236}">
                    <a16:creationId xmlns:a16="http://schemas.microsoft.com/office/drawing/2014/main" id="{F97F14D8-4CAF-1060-7117-8624B9EF509E}"/>
                  </a:ext>
                </a:extLst>
              </p:cNvPr>
              <p:cNvSpPr/>
              <p:nvPr/>
            </p:nvSpPr>
            <p:spPr>
              <a:xfrm rot="300000">
                <a:off x="1624382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Oval 279">
                <a:extLst>
                  <a:ext uri="{FF2B5EF4-FFF2-40B4-BE49-F238E27FC236}">
                    <a16:creationId xmlns:a16="http://schemas.microsoft.com/office/drawing/2014/main" id="{E8D01D95-8677-FF17-49AE-3D53E4D94351}"/>
                  </a:ext>
                </a:extLst>
              </p:cNvPr>
              <p:cNvSpPr/>
              <p:nvPr/>
            </p:nvSpPr>
            <p:spPr>
              <a:xfrm rot="300000">
                <a:off x="153952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lowchart: Connector 280">
                <a:extLst>
                  <a:ext uri="{FF2B5EF4-FFF2-40B4-BE49-F238E27FC236}">
                    <a16:creationId xmlns:a16="http://schemas.microsoft.com/office/drawing/2014/main" id="{614A27AD-15BA-2C3F-B90F-4C21DEAA68E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58800" y="2124000"/>
                <a:ext cx="81009" cy="81009"/>
              </a:xfrm>
              <a:prstGeom prst="flowChartConnector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Oval 281">
                <a:extLst>
                  <a:ext uri="{FF2B5EF4-FFF2-40B4-BE49-F238E27FC236}">
                    <a16:creationId xmlns:a16="http://schemas.microsoft.com/office/drawing/2014/main" id="{543CDD2C-3AAF-1318-EF82-905C2FF1B5B0}"/>
                  </a:ext>
                </a:extLst>
              </p:cNvPr>
              <p:cNvSpPr/>
              <p:nvPr/>
            </p:nvSpPr>
            <p:spPr>
              <a:xfrm rot="-300000">
                <a:off x="1541088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Oval 282">
                <a:extLst>
                  <a:ext uri="{FF2B5EF4-FFF2-40B4-BE49-F238E27FC236}">
                    <a16:creationId xmlns:a16="http://schemas.microsoft.com/office/drawing/2014/main" id="{CFF2A483-7B7C-1AA9-81AC-DCEEF7A19915}"/>
                  </a:ext>
                </a:extLst>
              </p:cNvPr>
              <p:cNvSpPr/>
              <p:nvPr/>
            </p:nvSpPr>
            <p:spPr>
              <a:xfrm rot="-300000">
                <a:off x="162594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72" name="Group 271">
              <a:extLst>
                <a:ext uri="{FF2B5EF4-FFF2-40B4-BE49-F238E27FC236}">
                  <a16:creationId xmlns:a16="http://schemas.microsoft.com/office/drawing/2014/main" id="{FFAD6D0E-CB73-7224-9158-DABE0F91348D}"/>
                </a:ext>
              </a:extLst>
            </p:cNvPr>
            <p:cNvGrpSpPr/>
            <p:nvPr/>
          </p:nvGrpSpPr>
          <p:grpSpPr>
            <a:xfrm>
              <a:off x="4180229" y="3373984"/>
              <a:ext cx="113524" cy="1279152"/>
              <a:chOff x="1539525" y="1592651"/>
              <a:chExt cx="132139" cy="1404701"/>
            </a:xfrm>
            <a:solidFill>
              <a:srgbClr val="92D050"/>
            </a:solidFill>
          </p:grpSpPr>
          <p:sp>
            <p:nvSpPr>
              <p:cNvPr id="274" name="Oval 273">
                <a:extLst>
                  <a:ext uri="{FF2B5EF4-FFF2-40B4-BE49-F238E27FC236}">
                    <a16:creationId xmlns:a16="http://schemas.microsoft.com/office/drawing/2014/main" id="{85AB5251-648F-112C-0D44-2CC1ECBF5D1E}"/>
                  </a:ext>
                </a:extLst>
              </p:cNvPr>
              <p:cNvSpPr/>
              <p:nvPr/>
            </p:nvSpPr>
            <p:spPr>
              <a:xfrm rot="300000">
                <a:off x="1624382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Oval 274">
                <a:extLst>
                  <a:ext uri="{FF2B5EF4-FFF2-40B4-BE49-F238E27FC236}">
                    <a16:creationId xmlns:a16="http://schemas.microsoft.com/office/drawing/2014/main" id="{EA39929C-604D-22F4-E532-881FF20A7349}"/>
                  </a:ext>
                </a:extLst>
              </p:cNvPr>
              <p:cNvSpPr/>
              <p:nvPr/>
            </p:nvSpPr>
            <p:spPr>
              <a:xfrm rot="300000">
                <a:off x="153952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lowchart: Connector 275">
                <a:extLst>
                  <a:ext uri="{FF2B5EF4-FFF2-40B4-BE49-F238E27FC236}">
                    <a16:creationId xmlns:a16="http://schemas.microsoft.com/office/drawing/2014/main" id="{0EDC1C07-6738-6319-C160-566EB2CE20D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58800" y="2124000"/>
                <a:ext cx="81009" cy="81009"/>
              </a:xfrm>
              <a:prstGeom prst="flowChartConnector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Oval 276">
                <a:extLst>
                  <a:ext uri="{FF2B5EF4-FFF2-40B4-BE49-F238E27FC236}">
                    <a16:creationId xmlns:a16="http://schemas.microsoft.com/office/drawing/2014/main" id="{848A6295-FDCE-6362-36C4-7C4886B8179A}"/>
                  </a:ext>
                </a:extLst>
              </p:cNvPr>
              <p:cNvSpPr/>
              <p:nvPr/>
            </p:nvSpPr>
            <p:spPr>
              <a:xfrm rot="-300000">
                <a:off x="1541088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Oval 277">
                <a:extLst>
                  <a:ext uri="{FF2B5EF4-FFF2-40B4-BE49-F238E27FC236}">
                    <a16:creationId xmlns:a16="http://schemas.microsoft.com/office/drawing/2014/main" id="{3B6B2F46-660D-C9A6-4B21-7AF6A9BFC61A}"/>
                  </a:ext>
                </a:extLst>
              </p:cNvPr>
              <p:cNvSpPr/>
              <p:nvPr/>
            </p:nvSpPr>
            <p:spPr>
              <a:xfrm rot="-300000">
                <a:off x="162594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07" name="Group 406">
            <a:extLst>
              <a:ext uri="{FF2B5EF4-FFF2-40B4-BE49-F238E27FC236}">
                <a16:creationId xmlns:a16="http://schemas.microsoft.com/office/drawing/2014/main" id="{ADA62B51-5198-2CB3-38F1-AA4583EDE8F4}"/>
              </a:ext>
            </a:extLst>
          </p:cNvPr>
          <p:cNvGrpSpPr/>
          <p:nvPr/>
        </p:nvGrpSpPr>
        <p:grpSpPr>
          <a:xfrm>
            <a:off x="4594402" y="3373984"/>
            <a:ext cx="1374457" cy="1279152"/>
            <a:chOff x="1991332" y="3373984"/>
            <a:chExt cx="1374457" cy="1279152"/>
          </a:xfrm>
        </p:grpSpPr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id="{62FDD74A-BEA0-3D00-6F83-9A29AD9D4DDE}"/>
                </a:ext>
              </a:extLst>
            </p:cNvPr>
            <p:cNvGrpSpPr/>
            <p:nvPr/>
          </p:nvGrpSpPr>
          <p:grpSpPr>
            <a:xfrm>
              <a:off x="2314099" y="3373984"/>
              <a:ext cx="113524" cy="1279152"/>
              <a:chOff x="1539525" y="1592651"/>
              <a:chExt cx="132139" cy="1404701"/>
            </a:xfrm>
            <a:solidFill>
              <a:srgbClr val="92D050"/>
            </a:solidFill>
          </p:grpSpPr>
          <p:sp>
            <p:nvSpPr>
              <p:cNvPr id="306" name="Oval 305">
                <a:extLst>
                  <a:ext uri="{FF2B5EF4-FFF2-40B4-BE49-F238E27FC236}">
                    <a16:creationId xmlns:a16="http://schemas.microsoft.com/office/drawing/2014/main" id="{7BF5F7FF-3CE4-71A8-714E-94C824FA7BE9}"/>
                  </a:ext>
                </a:extLst>
              </p:cNvPr>
              <p:cNvSpPr/>
              <p:nvPr/>
            </p:nvSpPr>
            <p:spPr>
              <a:xfrm rot="300000">
                <a:off x="1624382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Oval 306">
                <a:extLst>
                  <a:ext uri="{FF2B5EF4-FFF2-40B4-BE49-F238E27FC236}">
                    <a16:creationId xmlns:a16="http://schemas.microsoft.com/office/drawing/2014/main" id="{9E5CD361-7833-845A-55DA-8FE0EC820C5A}"/>
                  </a:ext>
                </a:extLst>
              </p:cNvPr>
              <p:cNvSpPr/>
              <p:nvPr/>
            </p:nvSpPr>
            <p:spPr>
              <a:xfrm rot="300000">
                <a:off x="153952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lowchart: Connector 307">
                <a:extLst>
                  <a:ext uri="{FF2B5EF4-FFF2-40B4-BE49-F238E27FC236}">
                    <a16:creationId xmlns:a16="http://schemas.microsoft.com/office/drawing/2014/main" id="{97773E7E-7B62-2305-2F98-F7FE31AF9E1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58800" y="2124000"/>
                <a:ext cx="81009" cy="81009"/>
              </a:xfrm>
              <a:prstGeom prst="flowChartConnector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Oval 308">
                <a:extLst>
                  <a:ext uri="{FF2B5EF4-FFF2-40B4-BE49-F238E27FC236}">
                    <a16:creationId xmlns:a16="http://schemas.microsoft.com/office/drawing/2014/main" id="{A91FA156-23B3-30A3-898A-140E7718F6AB}"/>
                  </a:ext>
                </a:extLst>
              </p:cNvPr>
              <p:cNvSpPr/>
              <p:nvPr/>
            </p:nvSpPr>
            <p:spPr>
              <a:xfrm rot="-300000">
                <a:off x="1541088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Oval 309">
                <a:extLst>
                  <a:ext uri="{FF2B5EF4-FFF2-40B4-BE49-F238E27FC236}">
                    <a16:creationId xmlns:a16="http://schemas.microsoft.com/office/drawing/2014/main" id="{C44F7578-7B83-AB3C-6B84-39D5B80199D6}"/>
                  </a:ext>
                </a:extLst>
              </p:cNvPr>
              <p:cNvSpPr/>
              <p:nvPr/>
            </p:nvSpPr>
            <p:spPr>
              <a:xfrm rot="-300000">
                <a:off x="162594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67" name="Group 266">
              <a:extLst>
                <a:ext uri="{FF2B5EF4-FFF2-40B4-BE49-F238E27FC236}">
                  <a16:creationId xmlns:a16="http://schemas.microsoft.com/office/drawing/2014/main" id="{4FDC9C24-B62B-17DF-C59E-6A6BC8042836}"/>
                </a:ext>
              </a:extLst>
            </p:cNvPr>
            <p:cNvGrpSpPr/>
            <p:nvPr/>
          </p:nvGrpSpPr>
          <p:grpSpPr>
            <a:xfrm>
              <a:off x="2633623" y="3373984"/>
              <a:ext cx="113524" cy="1279152"/>
              <a:chOff x="1539525" y="1592651"/>
              <a:chExt cx="132139" cy="1404701"/>
            </a:xfrm>
            <a:solidFill>
              <a:srgbClr val="92D050"/>
            </a:solidFill>
          </p:grpSpPr>
          <p:sp>
            <p:nvSpPr>
              <p:cNvPr id="301" name="Oval 300">
                <a:extLst>
                  <a:ext uri="{FF2B5EF4-FFF2-40B4-BE49-F238E27FC236}">
                    <a16:creationId xmlns:a16="http://schemas.microsoft.com/office/drawing/2014/main" id="{4C1CA895-CB4D-BE9B-A038-A85A0A409D12}"/>
                  </a:ext>
                </a:extLst>
              </p:cNvPr>
              <p:cNvSpPr/>
              <p:nvPr/>
            </p:nvSpPr>
            <p:spPr>
              <a:xfrm rot="300000">
                <a:off x="1624382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Oval 301">
                <a:extLst>
                  <a:ext uri="{FF2B5EF4-FFF2-40B4-BE49-F238E27FC236}">
                    <a16:creationId xmlns:a16="http://schemas.microsoft.com/office/drawing/2014/main" id="{90E8831A-0FC6-97B2-06DC-978893F16AE6}"/>
                  </a:ext>
                </a:extLst>
              </p:cNvPr>
              <p:cNvSpPr/>
              <p:nvPr/>
            </p:nvSpPr>
            <p:spPr>
              <a:xfrm rot="300000">
                <a:off x="153952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lowchart: Connector 302">
                <a:extLst>
                  <a:ext uri="{FF2B5EF4-FFF2-40B4-BE49-F238E27FC236}">
                    <a16:creationId xmlns:a16="http://schemas.microsoft.com/office/drawing/2014/main" id="{A724D20E-2A5C-00E0-AF29-3085F824EB3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58800" y="2124000"/>
                <a:ext cx="81009" cy="81009"/>
              </a:xfrm>
              <a:prstGeom prst="flowChartConnector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Oval 303">
                <a:extLst>
                  <a:ext uri="{FF2B5EF4-FFF2-40B4-BE49-F238E27FC236}">
                    <a16:creationId xmlns:a16="http://schemas.microsoft.com/office/drawing/2014/main" id="{7728BE39-CAF3-09FA-1EC0-E25E3090E914}"/>
                  </a:ext>
                </a:extLst>
              </p:cNvPr>
              <p:cNvSpPr/>
              <p:nvPr/>
            </p:nvSpPr>
            <p:spPr>
              <a:xfrm rot="-300000">
                <a:off x="1541088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Oval 304">
                <a:extLst>
                  <a:ext uri="{FF2B5EF4-FFF2-40B4-BE49-F238E27FC236}">
                    <a16:creationId xmlns:a16="http://schemas.microsoft.com/office/drawing/2014/main" id="{709C76D0-DC2C-7BBE-D903-2656ABD56DC4}"/>
                  </a:ext>
                </a:extLst>
              </p:cNvPr>
              <p:cNvSpPr/>
              <p:nvPr/>
            </p:nvSpPr>
            <p:spPr>
              <a:xfrm rot="-300000">
                <a:off x="162594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68" name="Group 267">
              <a:extLst>
                <a:ext uri="{FF2B5EF4-FFF2-40B4-BE49-F238E27FC236}">
                  <a16:creationId xmlns:a16="http://schemas.microsoft.com/office/drawing/2014/main" id="{1C13539C-1587-3054-DD3A-0403A38F49F9}"/>
                </a:ext>
              </a:extLst>
            </p:cNvPr>
            <p:cNvGrpSpPr/>
            <p:nvPr/>
          </p:nvGrpSpPr>
          <p:grpSpPr>
            <a:xfrm>
              <a:off x="2942944" y="3373984"/>
              <a:ext cx="113524" cy="1279152"/>
              <a:chOff x="1539525" y="1592651"/>
              <a:chExt cx="132139" cy="1404701"/>
            </a:xfrm>
            <a:solidFill>
              <a:srgbClr val="92D050"/>
            </a:solidFill>
          </p:grpSpPr>
          <p:sp>
            <p:nvSpPr>
              <p:cNvPr id="296" name="Oval 295">
                <a:extLst>
                  <a:ext uri="{FF2B5EF4-FFF2-40B4-BE49-F238E27FC236}">
                    <a16:creationId xmlns:a16="http://schemas.microsoft.com/office/drawing/2014/main" id="{3513BCD3-8461-9C83-F440-4912E451DE94}"/>
                  </a:ext>
                </a:extLst>
              </p:cNvPr>
              <p:cNvSpPr/>
              <p:nvPr/>
            </p:nvSpPr>
            <p:spPr>
              <a:xfrm rot="300000">
                <a:off x="1624382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Oval 296">
                <a:extLst>
                  <a:ext uri="{FF2B5EF4-FFF2-40B4-BE49-F238E27FC236}">
                    <a16:creationId xmlns:a16="http://schemas.microsoft.com/office/drawing/2014/main" id="{9C2CD2E0-3595-1822-A8D5-64CA8765F866}"/>
                  </a:ext>
                </a:extLst>
              </p:cNvPr>
              <p:cNvSpPr/>
              <p:nvPr/>
            </p:nvSpPr>
            <p:spPr>
              <a:xfrm rot="300000">
                <a:off x="153952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lowchart: Connector 297">
                <a:extLst>
                  <a:ext uri="{FF2B5EF4-FFF2-40B4-BE49-F238E27FC236}">
                    <a16:creationId xmlns:a16="http://schemas.microsoft.com/office/drawing/2014/main" id="{2FFCF10F-A8EC-599E-5987-764E779541D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58800" y="2124000"/>
                <a:ext cx="81009" cy="81009"/>
              </a:xfrm>
              <a:prstGeom prst="flowChartConnector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Oval 298">
                <a:extLst>
                  <a:ext uri="{FF2B5EF4-FFF2-40B4-BE49-F238E27FC236}">
                    <a16:creationId xmlns:a16="http://schemas.microsoft.com/office/drawing/2014/main" id="{2AB99AC8-750D-27F7-385D-7FCE785E1FC9}"/>
                  </a:ext>
                </a:extLst>
              </p:cNvPr>
              <p:cNvSpPr/>
              <p:nvPr/>
            </p:nvSpPr>
            <p:spPr>
              <a:xfrm rot="-300000">
                <a:off x="1541088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Oval 299">
                <a:extLst>
                  <a:ext uri="{FF2B5EF4-FFF2-40B4-BE49-F238E27FC236}">
                    <a16:creationId xmlns:a16="http://schemas.microsoft.com/office/drawing/2014/main" id="{BB307374-B82B-139C-2682-48B23C1F0FB2}"/>
                  </a:ext>
                </a:extLst>
              </p:cNvPr>
              <p:cNvSpPr/>
              <p:nvPr/>
            </p:nvSpPr>
            <p:spPr>
              <a:xfrm rot="-300000">
                <a:off x="162594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69" name="Group 268">
              <a:extLst>
                <a:ext uri="{FF2B5EF4-FFF2-40B4-BE49-F238E27FC236}">
                  <a16:creationId xmlns:a16="http://schemas.microsoft.com/office/drawing/2014/main" id="{B5FD4417-96EC-86CA-741C-EF655B293875}"/>
                </a:ext>
              </a:extLst>
            </p:cNvPr>
            <p:cNvGrpSpPr/>
            <p:nvPr/>
          </p:nvGrpSpPr>
          <p:grpSpPr>
            <a:xfrm>
              <a:off x="3252265" y="3373984"/>
              <a:ext cx="113524" cy="1279152"/>
              <a:chOff x="1539525" y="1592651"/>
              <a:chExt cx="132139" cy="1404701"/>
            </a:xfrm>
            <a:solidFill>
              <a:srgbClr val="92D050"/>
            </a:solidFill>
          </p:grpSpPr>
          <p:sp>
            <p:nvSpPr>
              <p:cNvPr id="291" name="Oval 290">
                <a:extLst>
                  <a:ext uri="{FF2B5EF4-FFF2-40B4-BE49-F238E27FC236}">
                    <a16:creationId xmlns:a16="http://schemas.microsoft.com/office/drawing/2014/main" id="{580A7915-19C7-8146-3580-5078EA2981A5}"/>
                  </a:ext>
                </a:extLst>
              </p:cNvPr>
              <p:cNvSpPr/>
              <p:nvPr/>
            </p:nvSpPr>
            <p:spPr>
              <a:xfrm rot="300000">
                <a:off x="1624382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Oval 291">
                <a:extLst>
                  <a:ext uri="{FF2B5EF4-FFF2-40B4-BE49-F238E27FC236}">
                    <a16:creationId xmlns:a16="http://schemas.microsoft.com/office/drawing/2014/main" id="{B8F9C54B-9FF5-34E1-57D6-DE1E0B76A2C8}"/>
                  </a:ext>
                </a:extLst>
              </p:cNvPr>
              <p:cNvSpPr/>
              <p:nvPr/>
            </p:nvSpPr>
            <p:spPr>
              <a:xfrm rot="300000">
                <a:off x="153952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lowchart: Connector 292">
                <a:extLst>
                  <a:ext uri="{FF2B5EF4-FFF2-40B4-BE49-F238E27FC236}">
                    <a16:creationId xmlns:a16="http://schemas.microsoft.com/office/drawing/2014/main" id="{4C40DD5C-37D5-ED80-223A-C4A301C432A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58800" y="2124000"/>
                <a:ext cx="81009" cy="81009"/>
              </a:xfrm>
              <a:prstGeom prst="flowChartConnector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Oval 293">
                <a:extLst>
                  <a:ext uri="{FF2B5EF4-FFF2-40B4-BE49-F238E27FC236}">
                    <a16:creationId xmlns:a16="http://schemas.microsoft.com/office/drawing/2014/main" id="{72651192-907F-16A0-B9E0-A8C9330F3DB5}"/>
                  </a:ext>
                </a:extLst>
              </p:cNvPr>
              <p:cNvSpPr/>
              <p:nvPr/>
            </p:nvSpPr>
            <p:spPr>
              <a:xfrm rot="-300000">
                <a:off x="1541088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Oval 294">
                <a:extLst>
                  <a:ext uri="{FF2B5EF4-FFF2-40B4-BE49-F238E27FC236}">
                    <a16:creationId xmlns:a16="http://schemas.microsoft.com/office/drawing/2014/main" id="{EE8F4FC1-0B99-EFAC-4E59-164EE16B7F61}"/>
                  </a:ext>
                </a:extLst>
              </p:cNvPr>
              <p:cNvSpPr/>
              <p:nvPr/>
            </p:nvSpPr>
            <p:spPr>
              <a:xfrm rot="-300000">
                <a:off x="162594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73" name="TextBox 272">
              <a:extLst>
                <a:ext uri="{FF2B5EF4-FFF2-40B4-BE49-F238E27FC236}">
                  <a16:creationId xmlns:a16="http://schemas.microsoft.com/office/drawing/2014/main" id="{E108F954-3685-E890-C74D-61F38A60B292}"/>
                </a:ext>
              </a:extLst>
            </p:cNvPr>
            <p:cNvSpPr txBox="1"/>
            <p:nvPr/>
          </p:nvSpPr>
          <p:spPr>
            <a:xfrm>
              <a:off x="1991332" y="3707217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411" name="Group 410">
            <a:extLst>
              <a:ext uri="{FF2B5EF4-FFF2-40B4-BE49-F238E27FC236}">
                <a16:creationId xmlns:a16="http://schemas.microsoft.com/office/drawing/2014/main" id="{707AC071-803B-D0FA-8449-57AB80C2CDED}"/>
              </a:ext>
            </a:extLst>
          </p:cNvPr>
          <p:cNvGrpSpPr/>
          <p:nvPr/>
        </p:nvGrpSpPr>
        <p:grpSpPr>
          <a:xfrm>
            <a:off x="8346558" y="5318200"/>
            <a:ext cx="732167" cy="1279152"/>
            <a:chOff x="3561586" y="5318200"/>
            <a:chExt cx="732167" cy="1279152"/>
          </a:xfrm>
        </p:grpSpPr>
        <p:grpSp>
          <p:nvGrpSpPr>
            <p:cNvPr id="316" name="Group 315">
              <a:extLst>
                <a:ext uri="{FF2B5EF4-FFF2-40B4-BE49-F238E27FC236}">
                  <a16:creationId xmlns:a16="http://schemas.microsoft.com/office/drawing/2014/main" id="{85440424-8445-1976-0D0E-F3E0088915FD}"/>
                </a:ext>
              </a:extLst>
            </p:cNvPr>
            <p:cNvGrpSpPr/>
            <p:nvPr/>
          </p:nvGrpSpPr>
          <p:grpSpPr>
            <a:xfrm>
              <a:off x="3561586" y="5318200"/>
              <a:ext cx="113524" cy="1279152"/>
              <a:chOff x="1539525" y="1592651"/>
              <a:chExt cx="132139" cy="1404701"/>
            </a:xfrm>
            <a:solidFill>
              <a:srgbClr val="FF00FF"/>
            </a:solidFill>
          </p:grpSpPr>
          <p:sp>
            <p:nvSpPr>
              <p:cNvPr id="330" name="Oval 329">
                <a:extLst>
                  <a:ext uri="{FF2B5EF4-FFF2-40B4-BE49-F238E27FC236}">
                    <a16:creationId xmlns:a16="http://schemas.microsoft.com/office/drawing/2014/main" id="{C4920622-FF9F-8C46-5B81-0C8DA0EA7C64}"/>
                  </a:ext>
                </a:extLst>
              </p:cNvPr>
              <p:cNvSpPr/>
              <p:nvPr/>
            </p:nvSpPr>
            <p:spPr>
              <a:xfrm rot="300000">
                <a:off x="1624382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Oval 330">
                <a:extLst>
                  <a:ext uri="{FF2B5EF4-FFF2-40B4-BE49-F238E27FC236}">
                    <a16:creationId xmlns:a16="http://schemas.microsoft.com/office/drawing/2014/main" id="{13ED0A0C-09F1-174C-6C5D-BF681C90F7AE}"/>
                  </a:ext>
                </a:extLst>
              </p:cNvPr>
              <p:cNvSpPr/>
              <p:nvPr/>
            </p:nvSpPr>
            <p:spPr>
              <a:xfrm rot="300000">
                <a:off x="153952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lowchart: Connector 331">
                <a:extLst>
                  <a:ext uri="{FF2B5EF4-FFF2-40B4-BE49-F238E27FC236}">
                    <a16:creationId xmlns:a16="http://schemas.microsoft.com/office/drawing/2014/main" id="{A3F3E4CE-CF58-033E-6EB7-44565E7E71E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58800" y="2124000"/>
                <a:ext cx="81009" cy="81009"/>
              </a:xfrm>
              <a:prstGeom prst="flowChartConnector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Oval 332">
                <a:extLst>
                  <a:ext uri="{FF2B5EF4-FFF2-40B4-BE49-F238E27FC236}">
                    <a16:creationId xmlns:a16="http://schemas.microsoft.com/office/drawing/2014/main" id="{A070FC3D-0F0B-0A7C-49DB-B4B6DBBE9EEF}"/>
                  </a:ext>
                </a:extLst>
              </p:cNvPr>
              <p:cNvSpPr/>
              <p:nvPr/>
            </p:nvSpPr>
            <p:spPr>
              <a:xfrm rot="-300000">
                <a:off x="1541088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Oval 333">
                <a:extLst>
                  <a:ext uri="{FF2B5EF4-FFF2-40B4-BE49-F238E27FC236}">
                    <a16:creationId xmlns:a16="http://schemas.microsoft.com/office/drawing/2014/main" id="{838099FF-D3BA-D763-0F70-FB82C522BF30}"/>
                  </a:ext>
                </a:extLst>
              </p:cNvPr>
              <p:cNvSpPr/>
              <p:nvPr/>
            </p:nvSpPr>
            <p:spPr>
              <a:xfrm rot="-300000">
                <a:off x="162594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17" name="Group 316">
              <a:extLst>
                <a:ext uri="{FF2B5EF4-FFF2-40B4-BE49-F238E27FC236}">
                  <a16:creationId xmlns:a16="http://schemas.microsoft.com/office/drawing/2014/main" id="{D68D0BB5-2945-4B7E-870E-EF367F6AE99D}"/>
                </a:ext>
              </a:extLst>
            </p:cNvPr>
            <p:cNvGrpSpPr/>
            <p:nvPr/>
          </p:nvGrpSpPr>
          <p:grpSpPr>
            <a:xfrm>
              <a:off x="3870908" y="5318200"/>
              <a:ext cx="113524" cy="1279152"/>
              <a:chOff x="1539525" y="1592651"/>
              <a:chExt cx="132139" cy="1404701"/>
            </a:xfrm>
            <a:solidFill>
              <a:srgbClr val="FF00FF"/>
            </a:solidFill>
          </p:grpSpPr>
          <p:sp>
            <p:nvSpPr>
              <p:cNvPr id="325" name="Oval 324">
                <a:extLst>
                  <a:ext uri="{FF2B5EF4-FFF2-40B4-BE49-F238E27FC236}">
                    <a16:creationId xmlns:a16="http://schemas.microsoft.com/office/drawing/2014/main" id="{D0636D47-ACAE-DF00-CF7F-D1CAF4301481}"/>
                  </a:ext>
                </a:extLst>
              </p:cNvPr>
              <p:cNvSpPr/>
              <p:nvPr/>
            </p:nvSpPr>
            <p:spPr>
              <a:xfrm rot="300000">
                <a:off x="1624382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Oval 325">
                <a:extLst>
                  <a:ext uri="{FF2B5EF4-FFF2-40B4-BE49-F238E27FC236}">
                    <a16:creationId xmlns:a16="http://schemas.microsoft.com/office/drawing/2014/main" id="{F2E32AC7-BD13-59BA-C445-7F7E5DDAA491}"/>
                  </a:ext>
                </a:extLst>
              </p:cNvPr>
              <p:cNvSpPr/>
              <p:nvPr/>
            </p:nvSpPr>
            <p:spPr>
              <a:xfrm rot="300000">
                <a:off x="153952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lowchart: Connector 326">
                <a:extLst>
                  <a:ext uri="{FF2B5EF4-FFF2-40B4-BE49-F238E27FC236}">
                    <a16:creationId xmlns:a16="http://schemas.microsoft.com/office/drawing/2014/main" id="{41BFA209-FBD3-B704-2573-85D74203E4D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58800" y="2124000"/>
                <a:ext cx="81009" cy="81009"/>
              </a:xfrm>
              <a:prstGeom prst="flowChartConnector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Oval 327">
                <a:extLst>
                  <a:ext uri="{FF2B5EF4-FFF2-40B4-BE49-F238E27FC236}">
                    <a16:creationId xmlns:a16="http://schemas.microsoft.com/office/drawing/2014/main" id="{FE3EAF46-DE77-8A00-EC74-DB93568A7C70}"/>
                  </a:ext>
                </a:extLst>
              </p:cNvPr>
              <p:cNvSpPr/>
              <p:nvPr/>
            </p:nvSpPr>
            <p:spPr>
              <a:xfrm rot="-300000">
                <a:off x="1541088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Oval 328">
                <a:extLst>
                  <a:ext uri="{FF2B5EF4-FFF2-40B4-BE49-F238E27FC236}">
                    <a16:creationId xmlns:a16="http://schemas.microsoft.com/office/drawing/2014/main" id="{256FFB44-6F02-36E5-5278-1CE0912EA557}"/>
                  </a:ext>
                </a:extLst>
              </p:cNvPr>
              <p:cNvSpPr/>
              <p:nvPr/>
            </p:nvSpPr>
            <p:spPr>
              <a:xfrm rot="-300000">
                <a:off x="162594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18" name="Group 317">
              <a:extLst>
                <a:ext uri="{FF2B5EF4-FFF2-40B4-BE49-F238E27FC236}">
                  <a16:creationId xmlns:a16="http://schemas.microsoft.com/office/drawing/2014/main" id="{2623A409-92C8-05FD-ABEE-6BC7A28735A9}"/>
                </a:ext>
              </a:extLst>
            </p:cNvPr>
            <p:cNvGrpSpPr/>
            <p:nvPr/>
          </p:nvGrpSpPr>
          <p:grpSpPr>
            <a:xfrm>
              <a:off x="4180229" y="5318200"/>
              <a:ext cx="113524" cy="1279152"/>
              <a:chOff x="1539525" y="1592651"/>
              <a:chExt cx="132139" cy="1404701"/>
            </a:xfrm>
            <a:solidFill>
              <a:srgbClr val="FF00FF"/>
            </a:solidFill>
          </p:grpSpPr>
          <p:sp>
            <p:nvSpPr>
              <p:cNvPr id="320" name="Oval 319">
                <a:extLst>
                  <a:ext uri="{FF2B5EF4-FFF2-40B4-BE49-F238E27FC236}">
                    <a16:creationId xmlns:a16="http://schemas.microsoft.com/office/drawing/2014/main" id="{4E3627BF-9385-13C6-244C-37BF32FC4ECD}"/>
                  </a:ext>
                </a:extLst>
              </p:cNvPr>
              <p:cNvSpPr/>
              <p:nvPr/>
            </p:nvSpPr>
            <p:spPr>
              <a:xfrm rot="300000">
                <a:off x="1624382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Oval 320">
                <a:extLst>
                  <a:ext uri="{FF2B5EF4-FFF2-40B4-BE49-F238E27FC236}">
                    <a16:creationId xmlns:a16="http://schemas.microsoft.com/office/drawing/2014/main" id="{34E4D888-5A73-E35C-4D89-D9C7ADC5EA5D}"/>
                  </a:ext>
                </a:extLst>
              </p:cNvPr>
              <p:cNvSpPr/>
              <p:nvPr/>
            </p:nvSpPr>
            <p:spPr>
              <a:xfrm rot="300000">
                <a:off x="153952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lowchart: Connector 321">
                <a:extLst>
                  <a:ext uri="{FF2B5EF4-FFF2-40B4-BE49-F238E27FC236}">
                    <a16:creationId xmlns:a16="http://schemas.microsoft.com/office/drawing/2014/main" id="{1FB4CBA7-B0F6-2A2D-2440-AE8F2B36E74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58800" y="2124000"/>
                <a:ext cx="81009" cy="81009"/>
              </a:xfrm>
              <a:prstGeom prst="flowChartConnector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Oval 322">
                <a:extLst>
                  <a:ext uri="{FF2B5EF4-FFF2-40B4-BE49-F238E27FC236}">
                    <a16:creationId xmlns:a16="http://schemas.microsoft.com/office/drawing/2014/main" id="{0B4223E8-7BDE-02D5-E57C-C78B0DBF9D70}"/>
                  </a:ext>
                </a:extLst>
              </p:cNvPr>
              <p:cNvSpPr/>
              <p:nvPr/>
            </p:nvSpPr>
            <p:spPr>
              <a:xfrm rot="-300000">
                <a:off x="1541088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Oval 323">
                <a:extLst>
                  <a:ext uri="{FF2B5EF4-FFF2-40B4-BE49-F238E27FC236}">
                    <a16:creationId xmlns:a16="http://schemas.microsoft.com/office/drawing/2014/main" id="{0A73FD71-56F4-5116-6B8F-0230A1C1D9C7}"/>
                  </a:ext>
                </a:extLst>
              </p:cNvPr>
              <p:cNvSpPr/>
              <p:nvPr/>
            </p:nvSpPr>
            <p:spPr>
              <a:xfrm rot="-300000">
                <a:off x="162594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13" name="Group 412">
            <a:extLst>
              <a:ext uri="{FF2B5EF4-FFF2-40B4-BE49-F238E27FC236}">
                <a16:creationId xmlns:a16="http://schemas.microsoft.com/office/drawing/2014/main" id="{90D83256-76B2-09FC-7691-24B33C7A378E}"/>
              </a:ext>
            </a:extLst>
          </p:cNvPr>
          <p:cNvGrpSpPr/>
          <p:nvPr/>
        </p:nvGrpSpPr>
        <p:grpSpPr>
          <a:xfrm>
            <a:off x="4594402" y="5318200"/>
            <a:ext cx="1374457" cy="1279152"/>
            <a:chOff x="1991332" y="5318200"/>
            <a:chExt cx="1374457" cy="1279152"/>
          </a:xfrm>
        </p:grpSpPr>
        <p:grpSp>
          <p:nvGrpSpPr>
            <p:cNvPr id="312" name="Group 311">
              <a:extLst>
                <a:ext uri="{FF2B5EF4-FFF2-40B4-BE49-F238E27FC236}">
                  <a16:creationId xmlns:a16="http://schemas.microsoft.com/office/drawing/2014/main" id="{532B9F8A-453B-2C19-A981-4EE9BC084AF9}"/>
                </a:ext>
              </a:extLst>
            </p:cNvPr>
            <p:cNvGrpSpPr/>
            <p:nvPr/>
          </p:nvGrpSpPr>
          <p:grpSpPr>
            <a:xfrm>
              <a:off x="2314099" y="5318200"/>
              <a:ext cx="113524" cy="1279152"/>
              <a:chOff x="1539525" y="1592651"/>
              <a:chExt cx="132139" cy="1404701"/>
            </a:xfrm>
            <a:solidFill>
              <a:srgbClr val="FF00FF"/>
            </a:solidFill>
          </p:grpSpPr>
          <p:sp>
            <p:nvSpPr>
              <p:cNvPr id="350" name="Oval 349">
                <a:extLst>
                  <a:ext uri="{FF2B5EF4-FFF2-40B4-BE49-F238E27FC236}">
                    <a16:creationId xmlns:a16="http://schemas.microsoft.com/office/drawing/2014/main" id="{107FE133-53A8-1DB6-A270-D04751508E5E}"/>
                  </a:ext>
                </a:extLst>
              </p:cNvPr>
              <p:cNvSpPr/>
              <p:nvPr/>
            </p:nvSpPr>
            <p:spPr>
              <a:xfrm rot="300000">
                <a:off x="1624382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Oval 350">
                <a:extLst>
                  <a:ext uri="{FF2B5EF4-FFF2-40B4-BE49-F238E27FC236}">
                    <a16:creationId xmlns:a16="http://schemas.microsoft.com/office/drawing/2014/main" id="{A6C9D24D-7AAA-FDF7-5134-367FA9B1BB52}"/>
                  </a:ext>
                </a:extLst>
              </p:cNvPr>
              <p:cNvSpPr/>
              <p:nvPr/>
            </p:nvSpPr>
            <p:spPr>
              <a:xfrm rot="300000">
                <a:off x="153952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lowchart: Connector 351">
                <a:extLst>
                  <a:ext uri="{FF2B5EF4-FFF2-40B4-BE49-F238E27FC236}">
                    <a16:creationId xmlns:a16="http://schemas.microsoft.com/office/drawing/2014/main" id="{6D57E13D-EF98-8EAF-9F19-9BB7729ADCE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58800" y="2124000"/>
                <a:ext cx="81009" cy="81009"/>
              </a:xfrm>
              <a:prstGeom prst="flowChartConnector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Oval 352">
                <a:extLst>
                  <a:ext uri="{FF2B5EF4-FFF2-40B4-BE49-F238E27FC236}">
                    <a16:creationId xmlns:a16="http://schemas.microsoft.com/office/drawing/2014/main" id="{069B188C-69CF-2215-7D92-B0A8669D72AD}"/>
                  </a:ext>
                </a:extLst>
              </p:cNvPr>
              <p:cNvSpPr/>
              <p:nvPr/>
            </p:nvSpPr>
            <p:spPr>
              <a:xfrm rot="-300000">
                <a:off x="1541088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Oval 353">
                <a:extLst>
                  <a:ext uri="{FF2B5EF4-FFF2-40B4-BE49-F238E27FC236}">
                    <a16:creationId xmlns:a16="http://schemas.microsoft.com/office/drawing/2014/main" id="{2FE8E284-B003-12AB-38BE-5DBC9B39A6FE}"/>
                  </a:ext>
                </a:extLst>
              </p:cNvPr>
              <p:cNvSpPr/>
              <p:nvPr/>
            </p:nvSpPr>
            <p:spPr>
              <a:xfrm rot="-300000">
                <a:off x="162594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13" name="Group 312">
              <a:extLst>
                <a:ext uri="{FF2B5EF4-FFF2-40B4-BE49-F238E27FC236}">
                  <a16:creationId xmlns:a16="http://schemas.microsoft.com/office/drawing/2014/main" id="{545C9624-4CBD-4328-8C2A-5E7E8C679290}"/>
                </a:ext>
              </a:extLst>
            </p:cNvPr>
            <p:cNvGrpSpPr/>
            <p:nvPr/>
          </p:nvGrpSpPr>
          <p:grpSpPr>
            <a:xfrm>
              <a:off x="2633623" y="5318200"/>
              <a:ext cx="113524" cy="1279152"/>
              <a:chOff x="1539525" y="1592651"/>
              <a:chExt cx="132139" cy="1404701"/>
            </a:xfrm>
            <a:solidFill>
              <a:srgbClr val="FF00FF"/>
            </a:solidFill>
          </p:grpSpPr>
          <p:sp>
            <p:nvSpPr>
              <p:cNvPr id="345" name="Oval 344">
                <a:extLst>
                  <a:ext uri="{FF2B5EF4-FFF2-40B4-BE49-F238E27FC236}">
                    <a16:creationId xmlns:a16="http://schemas.microsoft.com/office/drawing/2014/main" id="{FF23C9DE-421D-F4A2-7B0F-2FAF5033F610}"/>
                  </a:ext>
                </a:extLst>
              </p:cNvPr>
              <p:cNvSpPr/>
              <p:nvPr/>
            </p:nvSpPr>
            <p:spPr>
              <a:xfrm rot="300000">
                <a:off x="1624382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Oval 345">
                <a:extLst>
                  <a:ext uri="{FF2B5EF4-FFF2-40B4-BE49-F238E27FC236}">
                    <a16:creationId xmlns:a16="http://schemas.microsoft.com/office/drawing/2014/main" id="{98060F1C-4F6B-54BD-054C-4CB65AC3F43F}"/>
                  </a:ext>
                </a:extLst>
              </p:cNvPr>
              <p:cNvSpPr/>
              <p:nvPr/>
            </p:nvSpPr>
            <p:spPr>
              <a:xfrm rot="300000">
                <a:off x="153952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Flowchart: Connector 346">
                <a:extLst>
                  <a:ext uri="{FF2B5EF4-FFF2-40B4-BE49-F238E27FC236}">
                    <a16:creationId xmlns:a16="http://schemas.microsoft.com/office/drawing/2014/main" id="{006F2EA1-01AB-9C8C-38FD-04F4E260DB7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58800" y="2124000"/>
                <a:ext cx="81009" cy="81009"/>
              </a:xfrm>
              <a:prstGeom prst="flowChartConnector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Oval 347">
                <a:extLst>
                  <a:ext uri="{FF2B5EF4-FFF2-40B4-BE49-F238E27FC236}">
                    <a16:creationId xmlns:a16="http://schemas.microsoft.com/office/drawing/2014/main" id="{52DB0580-0171-8D0E-C7E2-8EC82EDD18C8}"/>
                  </a:ext>
                </a:extLst>
              </p:cNvPr>
              <p:cNvSpPr/>
              <p:nvPr/>
            </p:nvSpPr>
            <p:spPr>
              <a:xfrm rot="-300000">
                <a:off x="1541088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Oval 348">
                <a:extLst>
                  <a:ext uri="{FF2B5EF4-FFF2-40B4-BE49-F238E27FC236}">
                    <a16:creationId xmlns:a16="http://schemas.microsoft.com/office/drawing/2014/main" id="{F2780BAC-5E41-64E8-6696-369DDE59560E}"/>
                  </a:ext>
                </a:extLst>
              </p:cNvPr>
              <p:cNvSpPr/>
              <p:nvPr/>
            </p:nvSpPr>
            <p:spPr>
              <a:xfrm rot="-300000">
                <a:off x="162594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14" name="Group 313">
              <a:extLst>
                <a:ext uri="{FF2B5EF4-FFF2-40B4-BE49-F238E27FC236}">
                  <a16:creationId xmlns:a16="http://schemas.microsoft.com/office/drawing/2014/main" id="{82329152-6657-6D0A-B2EA-B4670403669B}"/>
                </a:ext>
              </a:extLst>
            </p:cNvPr>
            <p:cNvGrpSpPr/>
            <p:nvPr/>
          </p:nvGrpSpPr>
          <p:grpSpPr>
            <a:xfrm>
              <a:off x="2942944" y="5318200"/>
              <a:ext cx="113524" cy="1279152"/>
              <a:chOff x="1539525" y="1592651"/>
              <a:chExt cx="132139" cy="1404701"/>
            </a:xfrm>
            <a:solidFill>
              <a:srgbClr val="FF00FF"/>
            </a:solidFill>
          </p:grpSpPr>
          <p:sp>
            <p:nvSpPr>
              <p:cNvPr id="340" name="Oval 339">
                <a:extLst>
                  <a:ext uri="{FF2B5EF4-FFF2-40B4-BE49-F238E27FC236}">
                    <a16:creationId xmlns:a16="http://schemas.microsoft.com/office/drawing/2014/main" id="{D94F9862-3BFC-BF16-D1AF-798A1D7D8DC2}"/>
                  </a:ext>
                </a:extLst>
              </p:cNvPr>
              <p:cNvSpPr/>
              <p:nvPr/>
            </p:nvSpPr>
            <p:spPr>
              <a:xfrm rot="300000">
                <a:off x="1624382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Oval 340">
                <a:extLst>
                  <a:ext uri="{FF2B5EF4-FFF2-40B4-BE49-F238E27FC236}">
                    <a16:creationId xmlns:a16="http://schemas.microsoft.com/office/drawing/2014/main" id="{D5580BC0-EC01-B7CA-2F90-AF54C543BEAB}"/>
                  </a:ext>
                </a:extLst>
              </p:cNvPr>
              <p:cNvSpPr/>
              <p:nvPr/>
            </p:nvSpPr>
            <p:spPr>
              <a:xfrm rot="300000">
                <a:off x="153952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Flowchart: Connector 341">
                <a:extLst>
                  <a:ext uri="{FF2B5EF4-FFF2-40B4-BE49-F238E27FC236}">
                    <a16:creationId xmlns:a16="http://schemas.microsoft.com/office/drawing/2014/main" id="{07B08B38-285E-3A27-C967-58E7AA2E41B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58800" y="2124000"/>
                <a:ext cx="81009" cy="81009"/>
              </a:xfrm>
              <a:prstGeom prst="flowChartConnector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Oval 342">
                <a:extLst>
                  <a:ext uri="{FF2B5EF4-FFF2-40B4-BE49-F238E27FC236}">
                    <a16:creationId xmlns:a16="http://schemas.microsoft.com/office/drawing/2014/main" id="{17AF7A37-27E3-6425-E090-5D5C4D2FB15C}"/>
                  </a:ext>
                </a:extLst>
              </p:cNvPr>
              <p:cNvSpPr/>
              <p:nvPr/>
            </p:nvSpPr>
            <p:spPr>
              <a:xfrm rot="-300000">
                <a:off x="1541088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Oval 343">
                <a:extLst>
                  <a:ext uri="{FF2B5EF4-FFF2-40B4-BE49-F238E27FC236}">
                    <a16:creationId xmlns:a16="http://schemas.microsoft.com/office/drawing/2014/main" id="{DB4BD1D2-FC06-5B40-E500-23830DA93AC9}"/>
                  </a:ext>
                </a:extLst>
              </p:cNvPr>
              <p:cNvSpPr/>
              <p:nvPr/>
            </p:nvSpPr>
            <p:spPr>
              <a:xfrm rot="-300000">
                <a:off x="162594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15" name="Group 314">
              <a:extLst>
                <a:ext uri="{FF2B5EF4-FFF2-40B4-BE49-F238E27FC236}">
                  <a16:creationId xmlns:a16="http://schemas.microsoft.com/office/drawing/2014/main" id="{E66E2AAB-08AE-6D2D-571A-6CCF090DE0C9}"/>
                </a:ext>
              </a:extLst>
            </p:cNvPr>
            <p:cNvGrpSpPr/>
            <p:nvPr/>
          </p:nvGrpSpPr>
          <p:grpSpPr>
            <a:xfrm>
              <a:off x="3252265" y="5318200"/>
              <a:ext cx="113524" cy="1279152"/>
              <a:chOff x="1539525" y="1592651"/>
              <a:chExt cx="132139" cy="1404701"/>
            </a:xfrm>
            <a:solidFill>
              <a:srgbClr val="FF00FF"/>
            </a:solidFill>
          </p:grpSpPr>
          <p:sp>
            <p:nvSpPr>
              <p:cNvPr id="335" name="Oval 334">
                <a:extLst>
                  <a:ext uri="{FF2B5EF4-FFF2-40B4-BE49-F238E27FC236}">
                    <a16:creationId xmlns:a16="http://schemas.microsoft.com/office/drawing/2014/main" id="{523FC03D-B9D4-4E37-B655-09F2A6879E9F}"/>
                  </a:ext>
                </a:extLst>
              </p:cNvPr>
              <p:cNvSpPr/>
              <p:nvPr/>
            </p:nvSpPr>
            <p:spPr>
              <a:xfrm rot="300000">
                <a:off x="1624382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Oval 335">
                <a:extLst>
                  <a:ext uri="{FF2B5EF4-FFF2-40B4-BE49-F238E27FC236}">
                    <a16:creationId xmlns:a16="http://schemas.microsoft.com/office/drawing/2014/main" id="{95556B09-4F94-431D-5976-34BBF8881D94}"/>
                  </a:ext>
                </a:extLst>
              </p:cNvPr>
              <p:cNvSpPr/>
              <p:nvPr/>
            </p:nvSpPr>
            <p:spPr>
              <a:xfrm rot="300000">
                <a:off x="153952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Flowchart: Connector 336">
                <a:extLst>
                  <a:ext uri="{FF2B5EF4-FFF2-40B4-BE49-F238E27FC236}">
                    <a16:creationId xmlns:a16="http://schemas.microsoft.com/office/drawing/2014/main" id="{E886CBFB-6175-CCA8-B64A-B87578D0704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58800" y="2124000"/>
                <a:ext cx="81009" cy="81009"/>
              </a:xfrm>
              <a:prstGeom prst="flowChartConnector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Oval 337">
                <a:extLst>
                  <a:ext uri="{FF2B5EF4-FFF2-40B4-BE49-F238E27FC236}">
                    <a16:creationId xmlns:a16="http://schemas.microsoft.com/office/drawing/2014/main" id="{DFAD2D21-747E-6819-C70A-828F07340A8A}"/>
                  </a:ext>
                </a:extLst>
              </p:cNvPr>
              <p:cNvSpPr/>
              <p:nvPr/>
            </p:nvSpPr>
            <p:spPr>
              <a:xfrm rot="-300000">
                <a:off x="1541088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Oval 338">
                <a:extLst>
                  <a:ext uri="{FF2B5EF4-FFF2-40B4-BE49-F238E27FC236}">
                    <a16:creationId xmlns:a16="http://schemas.microsoft.com/office/drawing/2014/main" id="{A3A22AB1-0475-001E-4C98-1E4F993D7EC7}"/>
                  </a:ext>
                </a:extLst>
              </p:cNvPr>
              <p:cNvSpPr/>
              <p:nvPr/>
            </p:nvSpPr>
            <p:spPr>
              <a:xfrm rot="-300000">
                <a:off x="162594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19" name="TextBox 318">
              <a:extLst>
                <a:ext uri="{FF2B5EF4-FFF2-40B4-BE49-F238E27FC236}">
                  <a16:creationId xmlns:a16="http://schemas.microsoft.com/office/drawing/2014/main" id="{84F4E888-7385-7FAE-1961-4C854D19610B}"/>
                </a:ext>
              </a:extLst>
            </p:cNvPr>
            <p:cNvSpPr txBox="1"/>
            <p:nvPr/>
          </p:nvSpPr>
          <p:spPr>
            <a:xfrm>
              <a:off x="1991332" y="5659894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</p:grpSp>
      <p:grpSp>
        <p:nvGrpSpPr>
          <p:cNvPr id="412" name="Group 411">
            <a:extLst>
              <a:ext uri="{FF2B5EF4-FFF2-40B4-BE49-F238E27FC236}">
                <a16:creationId xmlns:a16="http://schemas.microsoft.com/office/drawing/2014/main" id="{683B702E-FC85-6439-3474-A1E074958262}"/>
              </a:ext>
            </a:extLst>
          </p:cNvPr>
          <p:cNvGrpSpPr/>
          <p:nvPr/>
        </p:nvGrpSpPr>
        <p:grpSpPr>
          <a:xfrm>
            <a:off x="8346558" y="1555586"/>
            <a:ext cx="732167" cy="1279152"/>
            <a:chOff x="4466460" y="1555586"/>
            <a:chExt cx="732167" cy="1279152"/>
          </a:xfrm>
        </p:grpSpPr>
        <p:grpSp>
          <p:nvGrpSpPr>
            <p:cNvPr id="360" name="Group 359">
              <a:extLst>
                <a:ext uri="{FF2B5EF4-FFF2-40B4-BE49-F238E27FC236}">
                  <a16:creationId xmlns:a16="http://schemas.microsoft.com/office/drawing/2014/main" id="{C6498731-73A5-F676-B42B-1A6395C5C657}"/>
                </a:ext>
              </a:extLst>
            </p:cNvPr>
            <p:cNvGrpSpPr/>
            <p:nvPr/>
          </p:nvGrpSpPr>
          <p:grpSpPr>
            <a:xfrm>
              <a:off x="4466460" y="1555586"/>
              <a:ext cx="113524" cy="1279152"/>
              <a:chOff x="1539525" y="1592651"/>
              <a:chExt cx="132139" cy="1404701"/>
            </a:xfrm>
            <a:solidFill>
              <a:srgbClr val="FFFF00"/>
            </a:solidFill>
          </p:grpSpPr>
          <p:sp>
            <p:nvSpPr>
              <p:cNvPr id="381" name="Oval 380">
                <a:extLst>
                  <a:ext uri="{FF2B5EF4-FFF2-40B4-BE49-F238E27FC236}">
                    <a16:creationId xmlns:a16="http://schemas.microsoft.com/office/drawing/2014/main" id="{5A5BD4A3-0B77-8FB3-0A2E-43EA18D448F9}"/>
                  </a:ext>
                </a:extLst>
              </p:cNvPr>
              <p:cNvSpPr/>
              <p:nvPr/>
            </p:nvSpPr>
            <p:spPr>
              <a:xfrm rot="300000">
                <a:off x="1624382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2" name="Oval 381">
                <a:extLst>
                  <a:ext uri="{FF2B5EF4-FFF2-40B4-BE49-F238E27FC236}">
                    <a16:creationId xmlns:a16="http://schemas.microsoft.com/office/drawing/2014/main" id="{3A6C6FF3-83B4-5420-D503-EBCC1021436E}"/>
                  </a:ext>
                </a:extLst>
              </p:cNvPr>
              <p:cNvSpPr/>
              <p:nvPr/>
            </p:nvSpPr>
            <p:spPr>
              <a:xfrm rot="300000">
                <a:off x="153952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3" name="Flowchart: Connector 382">
                <a:extLst>
                  <a:ext uri="{FF2B5EF4-FFF2-40B4-BE49-F238E27FC236}">
                    <a16:creationId xmlns:a16="http://schemas.microsoft.com/office/drawing/2014/main" id="{023F3971-ACD5-1C30-CA70-84B661907A3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58800" y="2124000"/>
                <a:ext cx="81009" cy="81009"/>
              </a:xfrm>
              <a:prstGeom prst="flowChartConnector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4" name="Oval 383">
                <a:extLst>
                  <a:ext uri="{FF2B5EF4-FFF2-40B4-BE49-F238E27FC236}">
                    <a16:creationId xmlns:a16="http://schemas.microsoft.com/office/drawing/2014/main" id="{EF602D63-7781-B342-8D85-E58EF7B53DE0}"/>
                  </a:ext>
                </a:extLst>
              </p:cNvPr>
              <p:cNvSpPr/>
              <p:nvPr/>
            </p:nvSpPr>
            <p:spPr>
              <a:xfrm rot="-300000">
                <a:off x="1541088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5" name="Oval 384">
                <a:extLst>
                  <a:ext uri="{FF2B5EF4-FFF2-40B4-BE49-F238E27FC236}">
                    <a16:creationId xmlns:a16="http://schemas.microsoft.com/office/drawing/2014/main" id="{297F0A86-1427-B7C5-E824-244F8ACF7F80}"/>
                  </a:ext>
                </a:extLst>
              </p:cNvPr>
              <p:cNvSpPr/>
              <p:nvPr/>
            </p:nvSpPr>
            <p:spPr>
              <a:xfrm rot="-300000">
                <a:off x="162594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61" name="Group 360">
              <a:extLst>
                <a:ext uri="{FF2B5EF4-FFF2-40B4-BE49-F238E27FC236}">
                  <a16:creationId xmlns:a16="http://schemas.microsoft.com/office/drawing/2014/main" id="{4A16D32E-3FAA-22D4-D062-356652BF3E39}"/>
                </a:ext>
              </a:extLst>
            </p:cNvPr>
            <p:cNvGrpSpPr/>
            <p:nvPr/>
          </p:nvGrpSpPr>
          <p:grpSpPr>
            <a:xfrm>
              <a:off x="4775782" y="1555586"/>
              <a:ext cx="113524" cy="1279152"/>
              <a:chOff x="1539525" y="1592651"/>
              <a:chExt cx="132139" cy="1404701"/>
            </a:xfrm>
            <a:solidFill>
              <a:srgbClr val="FFFF00"/>
            </a:solidFill>
          </p:grpSpPr>
          <p:sp>
            <p:nvSpPr>
              <p:cNvPr id="376" name="Oval 375">
                <a:extLst>
                  <a:ext uri="{FF2B5EF4-FFF2-40B4-BE49-F238E27FC236}">
                    <a16:creationId xmlns:a16="http://schemas.microsoft.com/office/drawing/2014/main" id="{B8EED6EC-9921-5CF0-3D1B-1643AA013AF5}"/>
                  </a:ext>
                </a:extLst>
              </p:cNvPr>
              <p:cNvSpPr/>
              <p:nvPr/>
            </p:nvSpPr>
            <p:spPr>
              <a:xfrm rot="300000">
                <a:off x="1624382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Oval 376">
                <a:extLst>
                  <a:ext uri="{FF2B5EF4-FFF2-40B4-BE49-F238E27FC236}">
                    <a16:creationId xmlns:a16="http://schemas.microsoft.com/office/drawing/2014/main" id="{EC358247-86E3-A4BC-EAE2-F1856CD0894A}"/>
                  </a:ext>
                </a:extLst>
              </p:cNvPr>
              <p:cNvSpPr/>
              <p:nvPr/>
            </p:nvSpPr>
            <p:spPr>
              <a:xfrm rot="300000">
                <a:off x="153952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8" name="Flowchart: Connector 377">
                <a:extLst>
                  <a:ext uri="{FF2B5EF4-FFF2-40B4-BE49-F238E27FC236}">
                    <a16:creationId xmlns:a16="http://schemas.microsoft.com/office/drawing/2014/main" id="{F2939DA0-B2AE-ACF9-0C36-C5FB9B6008A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58800" y="2124000"/>
                <a:ext cx="81009" cy="81009"/>
              </a:xfrm>
              <a:prstGeom prst="flowChartConnector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" name="Oval 378">
                <a:extLst>
                  <a:ext uri="{FF2B5EF4-FFF2-40B4-BE49-F238E27FC236}">
                    <a16:creationId xmlns:a16="http://schemas.microsoft.com/office/drawing/2014/main" id="{56EE752B-1871-1164-D8D4-AA9E4DDDFA26}"/>
                  </a:ext>
                </a:extLst>
              </p:cNvPr>
              <p:cNvSpPr/>
              <p:nvPr/>
            </p:nvSpPr>
            <p:spPr>
              <a:xfrm rot="-300000">
                <a:off x="1541088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0" name="Oval 379">
                <a:extLst>
                  <a:ext uri="{FF2B5EF4-FFF2-40B4-BE49-F238E27FC236}">
                    <a16:creationId xmlns:a16="http://schemas.microsoft.com/office/drawing/2014/main" id="{F5BC1B5C-3127-60E5-5C18-A72B4E5F7A01}"/>
                  </a:ext>
                </a:extLst>
              </p:cNvPr>
              <p:cNvSpPr/>
              <p:nvPr/>
            </p:nvSpPr>
            <p:spPr>
              <a:xfrm rot="-300000">
                <a:off x="162594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62" name="Group 361">
              <a:extLst>
                <a:ext uri="{FF2B5EF4-FFF2-40B4-BE49-F238E27FC236}">
                  <a16:creationId xmlns:a16="http://schemas.microsoft.com/office/drawing/2014/main" id="{558A322B-B1C4-A04A-6C1D-E4B82C94AC97}"/>
                </a:ext>
              </a:extLst>
            </p:cNvPr>
            <p:cNvGrpSpPr/>
            <p:nvPr/>
          </p:nvGrpSpPr>
          <p:grpSpPr>
            <a:xfrm>
              <a:off x="5085103" y="1555586"/>
              <a:ext cx="113524" cy="1279152"/>
              <a:chOff x="1539525" y="1592651"/>
              <a:chExt cx="132139" cy="1404701"/>
            </a:xfrm>
            <a:solidFill>
              <a:srgbClr val="FFFF00"/>
            </a:solidFill>
          </p:grpSpPr>
          <p:sp>
            <p:nvSpPr>
              <p:cNvPr id="371" name="Oval 370">
                <a:extLst>
                  <a:ext uri="{FF2B5EF4-FFF2-40B4-BE49-F238E27FC236}">
                    <a16:creationId xmlns:a16="http://schemas.microsoft.com/office/drawing/2014/main" id="{D4ADB3D1-88D2-C031-B9DF-A46C5ED2B0B0}"/>
                  </a:ext>
                </a:extLst>
              </p:cNvPr>
              <p:cNvSpPr/>
              <p:nvPr/>
            </p:nvSpPr>
            <p:spPr>
              <a:xfrm rot="300000">
                <a:off x="1624382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2" name="Oval 371">
                <a:extLst>
                  <a:ext uri="{FF2B5EF4-FFF2-40B4-BE49-F238E27FC236}">
                    <a16:creationId xmlns:a16="http://schemas.microsoft.com/office/drawing/2014/main" id="{A028070F-77E0-C3DA-3F33-A414B95A4CDE}"/>
                  </a:ext>
                </a:extLst>
              </p:cNvPr>
              <p:cNvSpPr/>
              <p:nvPr/>
            </p:nvSpPr>
            <p:spPr>
              <a:xfrm rot="300000">
                <a:off x="153952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3" name="Flowchart: Connector 372">
                <a:extLst>
                  <a:ext uri="{FF2B5EF4-FFF2-40B4-BE49-F238E27FC236}">
                    <a16:creationId xmlns:a16="http://schemas.microsoft.com/office/drawing/2014/main" id="{479F8BD3-45E9-B70A-B07C-4F6132221F2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58800" y="2124000"/>
                <a:ext cx="81009" cy="81009"/>
              </a:xfrm>
              <a:prstGeom prst="flowChartConnector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Oval 373">
                <a:extLst>
                  <a:ext uri="{FF2B5EF4-FFF2-40B4-BE49-F238E27FC236}">
                    <a16:creationId xmlns:a16="http://schemas.microsoft.com/office/drawing/2014/main" id="{21664D73-C176-812B-69B8-ED88A24D62FD}"/>
                  </a:ext>
                </a:extLst>
              </p:cNvPr>
              <p:cNvSpPr/>
              <p:nvPr/>
            </p:nvSpPr>
            <p:spPr>
              <a:xfrm rot="-300000">
                <a:off x="1541088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5" name="Oval 374">
                <a:extLst>
                  <a:ext uri="{FF2B5EF4-FFF2-40B4-BE49-F238E27FC236}">
                    <a16:creationId xmlns:a16="http://schemas.microsoft.com/office/drawing/2014/main" id="{3D491076-D584-EEEB-C088-DDE6C70D5C69}"/>
                  </a:ext>
                </a:extLst>
              </p:cNvPr>
              <p:cNvSpPr/>
              <p:nvPr/>
            </p:nvSpPr>
            <p:spPr>
              <a:xfrm rot="-300000">
                <a:off x="162594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67" name="TextBox 366">
            <a:extLst>
              <a:ext uri="{FF2B5EF4-FFF2-40B4-BE49-F238E27FC236}">
                <a16:creationId xmlns:a16="http://schemas.microsoft.com/office/drawing/2014/main" id="{82AB86F8-76BE-9CC1-E6DE-5BD75A2191C6}"/>
              </a:ext>
            </a:extLst>
          </p:cNvPr>
          <p:cNvSpPr txBox="1"/>
          <p:nvPr/>
        </p:nvSpPr>
        <p:spPr>
          <a:xfrm>
            <a:off x="8262759" y="122772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68" name="TextBox 367">
            <a:extLst>
              <a:ext uri="{FF2B5EF4-FFF2-40B4-BE49-F238E27FC236}">
                <a16:creationId xmlns:a16="http://schemas.microsoft.com/office/drawing/2014/main" id="{211974E4-D867-A839-D034-1B9ABF105610}"/>
              </a:ext>
            </a:extLst>
          </p:cNvPr>
          <p:cNvSpPr txBox="1"/>
          <p:nvPr/>
        </p:nvSpPr>
        <p:spPr>
          <a:xfrm>
            <a:off x="8572081" y="122772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69" name="TextBox 368">
            <a:extLst>
              <a:ext uri="{FF2B5EF4-FFF2-40B4-BE49-F238E27FC236}">
                <a16:creationId xmlns:a16="http://schemas.microsoft.com/office/drawing/2014/main" id="{1201B5FA-6310-2591-9C59-E7540BC2A167}"/>
              </a:ext>
            </a:extLst>
          </p:cNvPr>
          <p:cNvSpPr txBox="1"/>
          <p:nvPr/>
        </p:nvSpPr>
        <p:spPr>
          <a:xfrm>
            <a:off x="8881402" y="122772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grpSp>
        <p:nvGrpSpPr>
          <p:cNvPr id="408" name="Group 407">
            <a:extLst>
              <a:ext uri="{FF2B5EF4-FFF2-40B4-BE49-F238E27FC236}">
                <a16:creationId xmlns:a16="http://schemas.microsoft.com/office/drawing/2014/main" id="{5FD3C45D-3C38-13C3-47DE-9C90A38BE2D4}"/>
              </a:ext>
            </a:extLst>
          </p:cNvPr>
          <p:cNvGrpSpPr/>
          <p:nvPr/>
        </p:nvGrpSpPr>
        <p:grpSpPr>
          <a:xfrm>
            <a:off x="4594402" y="1227725"/>
            <a:ext cx="1490040" cy="1607013"/>
            <a:chOff x="1029306" y="1227725"/>
            <a:chExt cx="1490040" cy="1607013"/>
          </a:xfrm>
        </p:grpSpPr>
        <p:grpSp>
          <p:nvGrpSpPr>
            <p:cNvPr id="356" name="Group 355">
              <a:extLst>
                <a:ext uri="{FF2B5EF4-FFF2-40B4-BE49-F238E27FC236}">
                  <a16:creationId xmlns:a16="http://schemas.microsoft.com/office/drawing/2014/main" id="{A29952AB-47A8-21E7-D473-9CE0F1C877F1}"/>
                </a:ext>
              </a:extLst>
            </p:cNvPr>
            <p:cNvGrpSpPr/>
            <p:nvPr/>
          </p:nvGrpSpPr>
          <p:grpSpPr>
            <a:xfrm>
              <a:off x="1352073" y="1555586"/>
              <a:ext cx="113524" cy="1279152"/>
              <a:chOff x="1539525" y="1592651"/>
              <a:chExt cx="132139" cy="1404701"/>
            </a:xfrm>
            <a:solidFill>
              <a:srgbClr val="FFFF00"/>
            </a:solidFill>
          </p:grpSpPr>
          <p:sp>
            <p:nvSpPr>
              <p:cNvPr id="401" name="Oval 400">
                <a:extLst>
                  <a:ext uri="{FF2B5EF4-FFF2-40B4-BE49-F238E27FC236}">
                    <a16:creationId xmlns:a16="http://schemas.microsoft.com/office/drawing/2014/main" id="{251AC71F-AC06-CE96-88FD-1229501F4481}"/>
                  </a:ext>
                </a:extLst>
              </p:cNvPr>
              <p:cNvSpPr/>
              <p:nvPr/>
            </p:nvSpPr>
            <p:spPr>
              <a:xfrm rot="300000">
                <a:off x="1624382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2" name="Oval 401">
                <a:extLst>
                  <a:ext uri="{FF2B5EF4-FFF2-40B4-BE49-F238E27FC236}">
                    <a16:creationId xmlns:a16="http://schemas.microsoft.com/office/drawing/2014/main" id="{D4F499EB-F320-3D2D-A823-8F2E0E0A4E31}"/>
                  </a:ext>
                </a:extLst>
              </p:cNvPr>
              <p:cNvSpPr/>
              <p:nvPr/>
            </p:nvSpPr>
            <p:spPr>
              <a:xfrm rot="300000">
                <a:off x="153952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3" name="Flowchart: Connector 402">
                <a:extLst>
                  <a:ext uri="{FF2B5EF4-FFF2-40B4-BE49-F238E27FC236}">
                    <a16:creationId xmlns:a16="http://schemas.microsoft.com/office/drawing/2014/main" id="{B6998CA4-D3EC-3E12-A8FD-B608C2EBC6E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58800" y="2124000"/>
                <a:ext cx="81009" cy="81009"/>
              </a:xfrm>
              <a:prstGeom prst="flowChartConnector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4" name="Oval 403">
                <a:extLst>
                  <a:ext uri="{FF2B5EF4-FFF2-40B4-BE49-F238E27FC236}">
                    <a16:creationId xmlns:a16="http://schemas.microsoft.com/office/drawing/2014/main" id="{79C89C7D-F47C-3001-770B-DD01AE615307}"/>
                  </a:ext>
                </a:extLst>
              </p:cNvPr>
              <p:cNvSpPr/>
              <p:nvPr/>
            </p:nvSpPr>
            <p:spPr>
              <a:xfrm rot="-300000">
                <a:off x="1541088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5" name="Oval 404">
                <a:extLst>
                  <a:ext uri="{FF2B5EF4-FFF2-40B4-BE49-F238E27FC236}">
                    <a16:creationId xmlns:a16="http://schemas.microsoft.com/office/drawing/2014/main" id="{E51D6041-A5D1-409B-99E8-375A4A9D7C23}"/>
                  </a:ext>
                </a:extLst>
              </p:cNvPr>
              <p:cNvSpPr/>
              <p:nvPr/>
            </p:nvSpPr>
            <p:spPr>
              <a:xfrm rot="-300000">
                <a:off x="162594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57" name="Group 356">
              <a:extLst>
                <a:ext uri="{FF2B5EF4-FFF2-40B4-BE49-F238E27FC236}">
                  <a16:creationId xmlns:a16="http://schemas.microsoft.com/office/drawing/2014/main" id="{0D76923F-E2CE-E855-AB0F-99303CD06787}"/>
                </a:ext>
              </a:extLst>
            </p:cNvPr>
            <p:cNvGrpSpPr/>
            <p:nvPr/>
          </p:nvGrpSpPr>
          <p:grpSpPr>
            <a:xfrm>
              <a:off x="1671597" y="1555586"/>
              <a:ext cx="113524" cy="1279152"/>
              <a:chOff x="1539525" y="1592651"/>
              <a:chExt cx="132139" cy="1404701"/>
            </a:xfrm>
            <a:solidFill>
              <a:srgbClr val="FFFF00"/>
            </a:solidFill>
          </p:grpSpPr>
          <p:sp>
            <p:nvSpPr>
              <p:cNvPr id="396" name="Oval 395">
                <a:extLst>
                  <a:ext uri="{FF2B5EF4-FFF2-40B4-BE49-F238E27FC236}">
                    <a16:creationId xmlns:a16="http://schemas.microsoft.com/office/drawing/2014/main" id="{A5B7DECD-14D8-7058-C188-321E0855BDC4}"/>
                  </a:ext>
                </a:extLst>
              </p:cNvPr>
              <p:cNvSpPr/>
              <p:nvPr/>
            </p:nvSpPr>
            <p:spPr>
              <a:xfrm rot="300000">
                <a:off x="1624382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7" name="Oval 396">
                <a:extLst>
                  <a:ext uri="{FF2B5EF4-FFF2-40B4-BE49-F238E27FC236}">
                    <a16:creationId xmlns:a16="http://schemas.microsoft.com/office/drawing/2014/main" id="{DF644F25-0C1B-2B69-58CD-C1944735A6CF}"/>
                  </a:ext>
                </a:extLst>
              </p:cNvPr>
              <p:cNvSpPr/>
              <p:nvPr/>
            </p:nvSpPr>
            <p:spPr>
              <a:xfrm rot="300000">
                <a:off x="153952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8" name="Flowchart: Connector 397">
                <a:extLst>
                  <a:ext uri="{FF2B5EF4-FFF2-40B4-BE49-F238E27FC236}">
                    <a16:creationId xmlns:a16="http://schemas.microsoft.com/office/drawing/2014/main" id="{E49F60B2-E667-D743-133C-B28FB8244DA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58800" y="2124000"/>
                <a:ext cx="81009" cy="81009"/>
              </a:xfrm>
              <a:prstGeom prst="flowChartConnector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9" name="Oval 398">
                <a:extLst>
                  <a:ext uri="{FF2B5EF4-FFF2-40B4-BE49-F238E27FC236}">
                    <a16:creationId xmlns:a16="http://schemas.microsoft.com/office/drawing/2014/main" id="{5E64C1C3-3507-1192-BB5D-585044E0C996}"/>
                  </a:ext>
                </a:extLst>
              </p:cNvPr>
              <p:cNvSpPr/>
              <p:nvPr/>
            </p:nvSpPr>
            <p:spPr>
              <a:xfrm rot="-300000">
                <a:off x="1541088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0" name="Oval 399">
                <a:extLst>
                  <a:ext uri="{FF2B5EF4-FFF2-40B4-BE49-F238E27FC236}">
                    <a16:creationId xmlns:a16="http://schemas.microsoft.com/office/drawing/2014/main" id="{D35551FE-A73A-B3DB-A766-94C7D5407C33}"/>
                  </a:ext>
                </a:extLst>
              </p:cNvPr>
              <p:cNvSpPr/>
              <p:nvPr/>
            </p:nvSpPr>
            <p:spPr>
              <a:xfrm rot="-300000">
                <a:off x="162594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58" name="Group 357">
              <a:extLst>
                <a:ext uri="{FF2B5EF4-FFF2-40B4-BE49-F238E27FC236}">
                  <a16:creationId xmlns:a16="http://schemas.microsoft.com/office/drawing/2014/main" id="{C87EB8C2-4499-E49C-E685-24BDEAC6752A}"/>
                </a:ext>
              </a:extLst>
            </p:cNvPr>
            <p:cNvGrpSpPr/>
            <p:nvPr/>
          </p:nvGrpSpPr>
          <p:grpSpPr>
            <a:xfrm>
              <a:off x="1980918" y="1555586"/>
              <a:ext cx="113524" cy="1279152"/>
              <a:chOff x="1539525" y="1592651"/>
              <a:chExt cx="132139" cy="1404701"/>
            </a:xfrm>
            <a:solidFill>
              <a:srgbClr val="FFFF00"/>
            </a:solidFill>
          </p:grpSpPr>
          <p:sp>
            <p:nvSpPr>
              <p:cNvPr id="391" name="Oval 390">
                <a:extLst>
                  <a:ext uri="{FF2B5EF4-FFF2-40B4-BE49-F238E27FC236}">
                    <a16:creationId xmlns:a16="http://schemas.microsoft.com/office/drawing/2014/main" id="{9FA3AB5F-BA83-831B-3419-68209DC02F39}"/>
                  </a:ext>
                </a:extLst>
              </p:cNvPr>
              <p:cNvSpPr/>
              <p:nvPr/>
            </p:nvSpPr>
            <p:spPr>
              <a:xfrm rot="300000">
                <a:off x="1624382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2" name="Oval 391">
                <a:extLst>
                  <a:ext uri="{FF2B5EF4-FFF2-40B4-BE49-F238E27FC236}">
                    <a16:creationId xmlns:a16="http://schemas.microsoft.com/office/drawing/2014/main" id="{8991B56A-EEF2-0169-5021-28C126A9B41F}"/>
                  </a:ext>
                </a:extLst>
              </p:cNvPr>
              <p:cNvSpPr/>
              <p:nvPr/>
            </p:nvSpPr>
            <p:spPr>
              <a:xfrm rot="300000">
                <a:off x="153952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3" name="Flowchart: Connector 392">
                <a:extLst>
                  <a:ext uri="{FF2B5EF4-FFF2-40B4-BE49-F238E27FC236}">
                    <a16:creationId xmlns:a16="http://schemas.microsoft.com/office/drawing/2014/main" id="{6EA63BE0-02B3-4FE9-5A20-1BF0193AC2C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58800" y="2124000"/>
                <a:ext cx="81009" cy="81009"/>
              </a:xfrm>
              <a:prstGeom prst="flowChartConnector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4" name="Oval 393">
                <a:extLst>
                  <a:ext uri="{FF2B5EF4-FFF2-40B4-BE49-F238E27FC236}">
                    <a16:creationId xmlns:a16="http://schemas.microsoft.com/office/drawing/2014/main" id="{8FC9E6D7-5ABA-05C4-A6AA-6495FA820481}"/>
                  </a:ext>
                </a:extLst>
              </p:cNvPr>
              <p:cNvSpPr/>
              <p:nvPr/>
            </p:nvSpPr>
            <p:spPr>
              <a:xfrm rot="-300000">
                <a:off x="1541088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5" name="Oval 394">
                <a:extLst>
                  <a:ext uri="{FF2B5EF4-FFF2-40B4-BE49-F238E27FC236}">
                    <a16:creationId xmlns:a16="http://schemas.microsoft.com/office/drawing/2014/main" id="{C32F7519-BCE0-9470-1369-4BC2B588F649}"/>
                  </a:ext>
                </a:extLst>
              </p:cNvPr>
              <p:cNvSpPr/>
              <p:nvPr/>
            </p:nvSpPr>
            <p:spPr>
              <a:xfrm rot="-300000">
                <a:off x="162594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59" name="Group 358">
              <a:extLst>
                <a:ext uri="{FF2B5EF4-FFF2-40B4-BE49-F238E27FC236}">
                  <a16:creationId xmlns:a16="http://schemas.microsoft.com/office/drawing/2014/main" id="{C175E987-A5CC-B0B1-7892-AF711171B28D}"/>
                </a:ext>
              </a:extLst>
            </p:cNvPr>
            <p:cNvGrpSpPr/>
            <p:nvPr/>
          </p:nvGrpSpPr>
          <p:grpSpPr>
            <a:xfrm>
              <a:off x="2290239" y="1555586"/>
              <a:ext cx="113524" cy="1279152"/>
              <a:chOff x="1539525" y="1592651"/>
              <a:chExt cx="132139" cy="1404701"/>
            </a:xfrm>
            <a:solidFill>
              <a:srgbClr val="FFFF00"/>
            </a:solidFill>
          </p:grpSpPr>
          <p:sp>
            <p:nvSpPr>
              <p:cNvPr id="386" name="Oval 385">
                <a:extLst>
                  <a:ext uri="{FF2B5EF4-FFF2-40B4-BE49-F238E27FC236}">
                    <a16:creationId xmlns:a16="http://schemas.microsoft.com/office/drawing/2014/main" id="{37AD95F7-7C88-FE99-266F-6BFD1F47C0CB}"/>
                  </a:ext>
                </a:extLst>
              </p:cNvPr>
              <p:cNvSpPr/>
              <p:nvPr/>
            </p:nvSpPr>
            <p:spPr>
              <a:xfrm rot="300000">
                <a:off x="1624382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7" name="Oval 386">
                <a:extLst>
                  <a:ext uri="{FF2B5EF4-FFF2-40B4-BE49-F238E27FC236}">
                    <a16:creationId xmlns:a16="http://schemas.microsoft.com/office/drawing/2014/main" id="{01190B0B-DEA6-FA04-BCD5-DCAA5968D494}"/>
                  </a:ext>
                </a:extLst>
              </p:cNvPr>
              <p:cNvSpPr/>
              <p:nvPr/>
            </p:nvSpPr>
            <p:spPr>
              <a:xfrm rot="300000">
                <a:off x="153952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8" name="Flowchart: Connector 387">
                <a:extLst>
                  <a:ext uri="{FF2B5EF4-FFF2-40B4-BE49-F238E27FC236}">
                    <a16:creationId xmlns:a16="http://schemas.microsoft.com/office/drawing/2014/main" id="{8CF43B29-CC7B-2A6B-7DE2-11E6781562C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58800" y="2124000"/>
                <a:ext cx="81009" cy="81009"/>
              </a:xfrm>
              <a:prstGeom prst="flowChartConnector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9" name="Oval 388">
                <a:extLst>
                  <a:ext uri="{FF2B5EF4-FFF2-40B4-BE49-F238E27FC236}">
                    <a16:creationId xmlns:a16="http://schemas.microsoft.com/office/drawing/2014/main" id="{AC17098C-C912-D300-1D68-AB7641F69277}"/>
                  </a:ext>
                </a:extLst>
              </p:cNvPr>
              <p:cNvSpPr/>
              <p:nvPr/>
            </p:nvSpPr>
            <p:spPr>
              <a:xfrm rot="-300000">
                <a:off x="1541088" y="1592651"/>
                <a:ext cx="45719" cy="540000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0" name="Oval 389">
                <a:extLst>
                  <a:ext uri="{FF2B5EF4-FFF2-40B4-BE49-F238E27FC236}">
                    <a16:creationId xmlns:a16="http://schemas.microsoft.com/office/drawing/2014/main" id="{38AA6C09-0213-95E5-1D57-87A3C469C551}"/>
                  </a:ext>
                </a:extLst>
              </p:cNvPr>
              <p:cNvSpPr/>
              <p:nvPr/>
            </p:nvSpPr>
            <p:spPr>
              <a:xfrm rot="-300000">
                <a:off x="1625945" y="2205352"/>
                <a:ext cx="45719" cy="792000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63" name="TextBox 362">
              <a:extLst>
                <a:ext uri="{FF2B5EF4-FFF2-40B4-BE49-F238E27FC236}">
                  <a16:creationId xmlns:a16="http://schemas.microsoft.com/office/drawing/2014/main" id="{054E5AD5-F4E4-C43E-E382-B273C684A6A3}"/>
                </a:ext>
              </a:extLst>
            </p:cNvPr>
            <p:cNvSpPr txBox="1"/>
            <p:nvPr/>
          </p:nvSpPr>
          <p:spPr>
            <a:xfrm>
              <a:off x="1290209" y="122772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64" name="TextBox 363">
              <a:extLst>
                <a:ext uri="{FF2B5EF4-FFF2-40B4-BE49-F238E27FC236}">
                  <a16:creationId xmlns:a16="http://schemas.microsoft.com/office/drawing/2014/main" id="{01D415C1-0262-1796-0D02-F8B06C457E11}"/>
                </a:ext>
              </a:extLst>
            </p:cNvPr>
            <p:cNvSpPr txBox="1"/>
            <p:nvPr/>
          </p:nvSpPr>
          <p:spPr>
            <a:xfrm>
              <a:off x="1587799" y="122772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65" name="TextBox 364">
              <a:extLst>
                <a:ext uri="{FF2B5EF4-FFF2-40B4-BE49-F238E27FC236}">
                  <a16:creationId xmlns:a16="http://schemas.microsoft.com/office/drawing/2014/main" id="{712ECDCB-D71D-7F8B-96CE-2E850084E255}"/>
                </a:ext>
              </a:extLst>
            </p:cNvPr>
            <p:cNvSpPr txBox="1"/>
            <p:nvPr/>
          </p:nvSpPr>
          <p:spPr>
            <a:xfrm>
              <a:off x="1897120" y="122772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366" name="TextBox 365">
              <a:extLst>
                <a:ext uri="{FF2B5EF4-FFF2-40B4-BE49-F238E27FC236}">
                  <a16:creationId xmlns:a16="http://schemas.microsoft.com/office/drawing/2014/main" id="{06715C6D-BF0E-71AD-5377-E86BD29E42C8}"/>
                </a:ext>
              </a:extLst>
            </p:cNvPr>
            <p:cNvSpPr txBox="1"/>
            <p:nvPr/>
          </p:nvSpPr>
          <p:spPr>
            <a:xfrm>
              <a:off x="2206440" y="122772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370" name="TextBox 369">
              <a:extLst>
                <a:ext uri="{FF2B5EF4-FFF2-40B4-BE49-F238E27FC236}">
                  <a16:creationId xmlns:a16="http://schemas.microsoft.com/office/drawing/2014/main" id="{1668FF56-8C04-EB6B-000E-9D0E29190B13}"/>
                </a:ext>
              </a:extLst>
            </p:cNvPr>
            <p:cNvSpPr txBox="1"/>
            <p:nvPr/>
          </p:nvSpPr>
          <p:spPr>
            <a:xfrm>
              <a:off x="1029306" y="1888818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  <p:sp>
        <p:nvSpPr>
          <p:cNvPr id="406" name="TextBox 405">
            <a:extLst>
              <a:ext uri="{FF2B5EF4-FFF2-40B4-BE49-F238E27FC236}">
                <a16:creationId xmlns:a16="http://schemas.microsoft.com/office/drawing/2014/main" id="{E7CA3ED2-FAC1-A0EF-7ACD-CD53A5B921FD}"/>
              </a:ext>
            </a:extLst>
          </p:cNvPr>
          <p:cNvSpPr txBox="1"/>
          <p:nvPr/>
        </p:nvSpPr>
        <p:spPr>
          <a:xfrm>
            <a:off x="6424476" y="1812136"/>
            <a:ext cx="1725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SEP1-A3-2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79B50FA-BE97-33CA-F5EB-62A5E799EBF4}"/>
              </a:ext>
            </a:extLst>
          </p:cNvPr>
          <p:cNvCxnSpPr>
            <a:cxnSpLocks/>
          </p:cNvCxnSpPr>
          <p:nvPr/>
        </p:nvCxnSpPr>
        <p:spPr>
          <a:xfrm flipH="1">
            <a:off x="6102786" y="2051151"/>
            <a:ext cx="375066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7B21051-167A-82D6-A11D-CF1FEEE094BA}"/>
              </a:ext>
            </a:extLst>
          </p:cNvPr>
          <p:cNvCxnSpPr>
            <a:cxnSpLocks/>
          </p:cNvCxnSpPr>
          <p:nvPr/>
        </p:nvCxnSpPr>
        <p:spPr>
          <a:xfrm>
            <a:off x="5967441" y="1686621"/>
            <a:ext cx="135345" cy="36453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F0706BA-D79A-46DF-690E-F3DE1D966E5E}"/>
              </a:ext>
            </a:extLst>
          </p:cNvPr>
          <p:cNvCxnSpPr>
            <a:cxnSpLocks/>
          </p:cNvCxnSpPr>
          <p:nvPr/>
        </p:nvCxnSpPr>
        <p:spPr>
          <a:xfrm flipV="1">
            <a:off x="5973820" y="3388646"/>
            <a:ext cx="135345" cy="9018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6650402-C888-D67E-C7AB-9F36EFF0CE07}"/>
              </a:ext>
            </a:extLst>
          </p:cNvPr>
          <p:cNvSpPr txBox="1"/>
          <p:nvPr/>
        </p:nvSpPr>
        <p:spPr>
          <a:xfrm>
            <a:off x="6426793" y="3142682"/>
            <a:ext cx="1725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SEP1-B3-1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006191F-B311-333C-1F09-63B4C0C8763E}"/>
              </a:ext>
            </a:extLst>
          </p:cNvPr>
          <p:cNvCxnSpPr>
            <a:cxnSpLocks/>
          </p:cNvCxnSpPr>
          <p:nvPr/>
        </p:nvCxnSpPr>
        <p:spPr>
          <a:xfrm flipH="1">
            <a:off x="6109165" y="3388646"/>
            <a:ext cx="37506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25CDED3-7ACA-AD33-3559-CB9BAF84B220}"/>
              </a:ext>
            </a:extLst>
          </p:cNvPr>
          <p:cNvCxnSpPr>
            <a:cxnSpLocks/>
          </p:cNvCxnSpPr>
          <p:nvPr/>
        </p:nvCxnSpPr>
        <p:spPr>
          <a:xfrm flipV="1">
            <a:off x="5973820" y="5343360"/>
            <a:ext cx="135345" cy="9018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4AE3BAA-96B3-7BFE-1974-454CE0629C8B}"/>
              </a:ext>
            </a:extLst>
          </p:cNvPr>
          <p:cNvSpPr txBox="1"/>
          <p:nvPr/>
        </p:nvSpPr>
        <p:spPr>
          <a:xfrm>
            <a:off x="6426793" y="5097396"/>
            <a:ext cx="1742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SEP1-D3-1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21A283-E0A9-4A92-C8BB-C9346E1274D9}"/>
              </a:ext>
            </a:extLst>
          </p:cNvPr>
          <p:cNvCxnSpPr>
            <a:cxnSpLocks/>
          </p:cNvCxnSpPr>
          <p:nvPr/>
        </p:nvCxnSpPr>
        <p:spPr>
          <a:xfrm flipH="1">
            <a:off x="6109165" y="5343360"/>
            <a:ext cx="37506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E2A3C47C-C535-F35E-EE72-839010111B1D}"/>
              </a:ext>
            </a:extLst>
          </p:cNvPr>
          <p:cNvSpPr txBox="1">
            <a:spLocks/>
          </p:cNvSpPr>
          <p:nvPr/>
        </p:nvSpPr>
        <p:spPr>
          <a:xfrm>
            <a:off x="2152650" y="143756"/>
            <a:ext cx="7886700" cy="44274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800" dirty="0"/>
              <a:t>A brief recap on gene homology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5844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/>
      <p:bldP spid="264" grpId="0"/>
      <p:bldP spid="367" grpId="0"/>
      <p:bldP spid="368" grpId="0"/>
      <p:bldP spid="369" grpId="0"/>
      <p:bldP spid="406" grpId="0"/>
      <p:bldP spid="10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52570-86BD-CF47-9949-834DD0140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43756"/>
            <a:ext cx="7886700" cy="442742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3 generations of wheat genome assemblies</a:t>
            </a: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272A2F27-7629-DD46-A84A-EE34CC05F0EC}"/>
              </a:ext>
            </a:extLst>
          </p:cNvPr>
          <p:cNvGraphicFramePr>
            <a:graphicFrameLocks noGrp="1"/>
          </p:cNvGraphicFramePr>
          <p:nvPr/>
        </p:nvGraphicFramePr>
        <p:xfrm>
          <a:off x="1967051" y="758535"/>
          <a:ext cx="8257898" cy="857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6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84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3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6539">
                  <a:extLst>
                    <a:ext uri="{9D8B030D-6E8A-4147-A177-3AD203B41FA5}">
                      <a16:colId xmlns:a16="http://schemas.microsoft.com/office/drawing/2014/main" val="3111931320"/>
                    </a:ext>
                  </a:extLst>
                </a:gridCol>
              </a:tblGrid>
              <a:tr h="508136"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TGACv1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RefSeqv1.0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0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Release date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IWGSC, 2014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Clavijo</a:t>
                      </a: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et al., 2017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IWGSC, 2018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11776469"/>
                  </a:ext>
                </a:extLst>
              </a:tr>
            </a:tbl>
          </a:graphicData>
        </a:graphic>
      </p:graphicFrame>
      <p:pic>
        <p:nvPicPr>
          <p:cNvPr id="5" name="Picture 4" descr="https://wheat-urgi.versailles.inra.fr/var/storage/images/media/images/logo-iwgsc-refseq/42137-1-eng-GB/Logo-IWGSC-RefSeq_medium.png">
            <a:extLst>
              <a:ext uri="{FF2B5EF4-FFF2-40B4-BE49-F238E27FC236}">
                <a16:creationId xmlns:a16="http://schemas.microsoft.com/office/drawing/2014/main" id="{FB8C6F24-6390-C240-93D6-8624F6686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819" y="1787714"/>
            <a:ext cx="1298960" cy="96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FA80A0-E87C-4943-8192-8B5922E21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890" y="2023674"/>
            <a:ext cx="5709771" cy="4283715"/>
          </a:xfrm>
          <a:prstGeom prst="rect">
            <a:avLst/>
          </a:prstGeom>
        </p:spPr>
      </p:pic>
      <p:pic>
        <p:nvPicPr>
          <p:cNvPr id="1026" name="Picture 2" descr="Cover image expansion">
            <a:extLst>
              <a:ext uri="{FF2B5EF4-FFF2-40B4-BE49-F238E27FC236}">
                <a16:creationId xmlns:a16="http://schemas.microsoft.com/office/drawing/2014/main" id="{4E687B80-A89C-4800-B94D-0FF0112B6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09" y="3043997"/>
            <a:ext cx="2491980" cy="316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456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52570-86BD-CF47-9949-834DD0140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43756"/>
            <a:ext cx="7886700" cy="442742"/>
          </a:xfrm>
        </p:spPr>
        <p:txBody>
          <a:bodyPr>
            <a:normAutofit fontScale="90000"/>
          </a:bodyPr>
          <a:lstStyle/>
          <a:p>
            <a:r>
              <a:rPr lang="en-US" sz="2800" u="sng" dirty="0"/>
              <a:t>C</a:t>
            </a:r>
            <a:r>
              <a:rPr lang="en-US" sz="2800" dirty="0"/>
              <a:t>hinese Spring </a:t>
            </a:r>
            <a:r>
              <a:rPr lang="en-US" sz="2800" u="sng" dirty="0"/>
              <a:t>S</a:t>
            </a:r>
            <a:r>
              <a:rPr lang="en-US" sz="2800" dirty="0"/>
              <a:t>urvey </a:t>
            </a:r>
            <a:r>
              <a:rPr lang="en-US" sz="2800" u="sng" dirty="0"/>
              <a:t>S</a:t>
            </a:r>
            <a:r>
              <a:rPr lang="en-US" sz="2800" dirty="0"/>
              <a:t>equence (CSS)</a:t>
            </a: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272A2F27-7629-DD46-A84A-EE34CC05F0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390778"/>
              </p:ext>
            </p:extLst>
          </p:nvPr>
        </p:nvGraphicFramePr>
        <p:xfrm>
          <a:off x="1271589" y="758534"/>
          <a:ext cx="8953363" cy="3720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9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2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89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41740">
                  <a:extLst>
                    <a:ext uri="{9D8B030D-6E8A-4147-A177-3AD203B41FA5}">
                      <a16:colId xmlns:a16="http://schemas.microsoft.com/office/drawing/2014/main" val="3111931320"/>
                    </a:ext>
                  </a:extLst>
                </a:gridCol>
              </a:tblGrid>
              <a:tr h="508136"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TGACv1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RefSeqv1.0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0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Release date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IWGSC, 2014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Clavijo</a:t>
                      </a: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et al., 2017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IWGSC, 2018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511776469"/>
                  </a:ext>
                </a:extLst>
              </a:tr>
              <a:tr h="3490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# contigs/ chromosomes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&gt; 1 million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735,943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 </a:t>
                      </a:r>
                      <a:r>
                        <a:rPr lang="it-IT" sz="14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chromosomes</a:t>
                      </a: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+ Un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045663292"/>
                  </a:ext>
                </a:extLst>
              </a:tr>
              <a:tr h="349007"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scaffold size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7.7 kb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88.7 kb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Chromosomes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573001501"/>
                  </a:ext>
                </a:extLst>
              </a:tr>
              <a:tr h="3490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Assembly Size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10.2 Gb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13.4 </a:t>
                      </a:r>
                      <a:r>
                        <a:rPr lang="it-IT" sz="14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Gb</a:t>
                      </a:r>
                      <a:endParaRPr lang="it-IT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14.6 </a:t>
                      </a:r>
                      <a:r>
                        <a:rPr lang="it-IT" sz="14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Gb</a:t>
                      </a:r>
                      <a:endParaRPr lang="it-IT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652869836"/>
                  </a:ext>
                </a:extLst>
              </a:tr>
              <a:tr h="3942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Order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Crude order</a:t>
                      </a:r>
                      <a:endParaRPr lang="mr-IN" sz="1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Large Bins</a:t>
                      </a:r>
                      <a:endParaRPr lang="mr-IN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“True” physical order</a:t>
                      </a:r>
                      <a:endParaRPr lang="mr-IN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2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Gene names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Traes_1BL_447468BDE</a:t>
                      </a:r>
                      <a:endParaRPr lang="is-IS" sz="1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TRIAE_CS42_7DL_TGACv1_731555_AA2173560</a:t>
                      </a:r>
                      <a:endParaRPr lang="it-IT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TraesCS2B01G000100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TraesCS4B01G000400LC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388862436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F2C2BF1D-F908-D866-7AB3-17C7E990C284}"/>
              </a:ext>
            </a:extLst>
          </p:cNvPr>
          <p:cNvSpPr/>
          <p:nvPr/>
        </p:nvSpPr>
        <p:spPr>
          <a:xfrm>
            <a:off x="5114926" y="672352"/>
            <a:ext cx="5571004" cy="41853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08870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7858</TotalTime>
  <Words>3072</Words>
  <Application>Microsoft Office PowerPoint</Application>
  <PresentationFormat>Widescreen</PresentationFormat>
  <Paragraphs>1241</Paragraphs>
  <Slides>58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65" baseType="lpstr">
      <vt:lpstr>Arial</vt:lpstr>
      <vt:lpstr>Calibri</vt:lpstr>
      <vt:lpstr>Calibri Light</vt:lpstr>
      <vt:lpstr>Courier New</vt:lpstr>
      <vt:lpstr>Trebuchet MS</vt:lpstr>
      <vt:lpstr>1_Office Theme</vt:lpstr>
      <vt:lpstr>2_Office Theme</vt:lpstr>
      <vt:lpstr>PowerPoint Presentation</vt:lpstr>
      <vt:lpstr>An update on the current state of wheat genomics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 generations of wheat genome assemblies</vt:lpstr>
      <vt:lpstr>Chinese Spring Survey Sequence (CSS)</vt:lpstr>
      <vt:lpstr>Chinese Spring Survey Sequence (CSS)</vt:lpstr>
      <vt:lpstr>Chinese Spring Survey Sequence (CSS)</vt:lpstr>
      <vt:lpstr>TGACv1 genome assembly</vt:lpstr>
      <vt:lpstr>TGACv1 genome assembly</vt:lpstr>
      <vt:lpstr>TGACv1 genome assembly</vt:lpstr>
      <vt:lpstr>RefSeqv1.0 genome assembly</vt:lpstr>
      <vt:lpstr>RefSeqv1.0 genome assembly</vt:lpstr>
      <vt:lpstr>RefSeqv1.0 genome assembly (low confidence)</vt:lpstr>
      <vt:lpstr>RefSeqv1.0 genome assembly - Homoeologs</vt:lpstr>
      <vt:lpstr>RefSeq: high vs low confidence genes</vt:lpstr>
      <vt:lpstr>RefSeq: high vs low confidence genes</vt:lpstr>
      <vt:lpstr>RefSeq: high vs low confidence genes</vt:lpstr>
      <vt:lpstr>RefSeq annotations: v1.0 vs v1.1</vt:lpstr>
      <vt:lpstr>RefSeq annotations: v1.0 vs v1.1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Hexaploid Wheat</vt:lpstr>
      <vt:lpstr>Converting IDs</vt:lpstr>
      <vt:lpstr>Converting IDs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Sophie Harrington (JIC)</dc:creator>
  <cp:lastModifiedBy>Nikolai Adamski (JIC)</cp:lastModifiedBy>
  <cp:revision>146</cp:revision>
  <dcterms:created xsi:type="dcterms:W3CDTF">2018-11-09T11:05:43Z</dcterms:created>
  <dcterms:modified xsi:type="dcterms:W3CDTF">2025-04-29T09:49:48Z</dcterms:modified>
</cp:coreProperties>
</file>